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88" r:id="rId2"/>
    <p:sldId id="257" r:id="rId3"/>
    <p:sldId id="296" r:id="rId4"/>
    <p:sldId id="285" r:id="rId5"/>
    <p:sldId id="286" r:id="rId6"/>
    <p:sldId id="287" r:id="rId7"/>
    <p:sldId id="291" r:id="rId8"/>
    <p:sldId id="293" r:id="rId9"/>
    <p:sldId id="290" r:id="rId10"/>
    <p:sldId id="289" r:id="rId11"/>
  </p:sldIdLst>
  <p:sldSz cx="9144000" cy="5143500" type="screen16x9"/>
  <p:notesSz cx="6858000" cy="9144000"/>
  <p:embeddedFontLs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QPvUv+9o4XY9Wot9/9ErPGoc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966774-4B61-468B-A7F5-5183DB9A5803}">
  <a:tblStyle styleId="{C1966774-4B61-468B-A7F5-5183DB9A580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611F6A-9F4F-47D4-ACD9-1B052E23EA4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B6979EA-74AA-4469-9876-D534CF7F99C5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BB25B09-E0E9-441E-B082-46351F34A7E4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3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467"/>
            <a:ext cx="9154268" cy="9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91200" y="516367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91199" y="1281667"/>
            <a:ext cx="7761599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▪"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19" name="Google Shape;19;p18"/>
          <p:cNvSpPr/>
          <p:nvPr/>
        </p:nvSpPr>
        <p:spPr>
          <a:xfrm>
            <a:off x="813273" y="1009867"/>
            <a:ext cx="1533600" cy="61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467"/>
            <a:ext cx="9154268" cy="9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91200" y="516367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91199" y="1281667"/>
            <a:ext cx="7761599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▪"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19" name="Google Shape;19;p18"/>
          <p:cNvSpPr/>
          <p:nvPr/>
        </p:nvSpPr>
        <p:spPr>
          <a:xfrm>
            <a:off x="813273" y="1009867"/>
            <a:ext cx="1533600" cy="61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colorful arrows in a circle&#10;&#10;Description automatically generated">
            <a:extLst>
              <a:ext uri="{FF2B5EF4-FFF2-40B4-BE49-F238E27FC236}">
                <a16:creationId xmlns:a16="http://schemas.microsoft.com/office/drawing/2014/main" id="{DE19062D-E6C1-C891-572F-A15C1DC1B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91" y="446695"/>
            <a:ext cx="632844" cy="6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5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467"/>
            <a:ext cx="9154268" cy="9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91200" y="516367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91200" y="1281667"/>
            <a:ext cx="2447654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▪"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19" name="Google Shape;19;p18"/>
          <p:cNvSpPr/>
          <p:nvPr/>
        </p:nvSpPr>
        <p:spPr>
          <a:xfrm>
            <a:off x="813273" y="1009867"/>
            <a:ext cx="1533600" cy="61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2"/>
          </p:nvPr>
        </p:nvSpPr>
        <p:spPr>
          <a:xfrm>
            <a:off x="6005148" y="1281667"/>
            <a:ext cx="2447654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▪"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3"/>
          </p:nvPr>
        </p:nvSpPr>
        <p:spPr>
          <a:xfrm>
            <a:off x="3348174" y="1281667"/>
            <a:ext cx="2447654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▪"/>
              <a:defRPr sz="1600">
                <a:latin typeface="Inter"/>
                <a:ea typeface="Inter"/>
                <a:cs typeface="Inter"/>
                <a:sym typeface="Inter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61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Free /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467"/>
            <a:ext cx="9154268" cy="9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99467"/>
            <a:ext cx="9154268" cy="94403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5C0E0-DA6E-F0D0-8FB6-9D54C6621C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853" y="227795"/>
            <a:ext cx="615640" cy="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7" r:id="rId3"/>
    <p:sldLayoutId id="2147483653" r:id="rId4"/>
    <p:sldLayoutId id="214748366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58E17-976C-DAEA-BCFD-740D26BAF4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GB" sz="30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GB" sz="3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77AA2-8521-9392-A836-09B3847F02B7}"/>
              </a:ext>
            </a:extLst>
          </p:cNvPr>
          <p:cNvSpPr txBox="1"/>
          <p:nvPr/>
        </p:nvSpPr>
        <p:spPr>
          <a:xfrm>
            <a:off x="1203561" y="1281633"/>
            <a:ext cx="6858000" cy="1789938"/>
          </a:xfrm>
        </p:spPr>
        <p:txBody>
          <a:bodyPr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700" b="0" i="0" u="none" strike="noStrike" cap="none" dirty="0"/>
              <a:t>Quick Guide on </a:t>
            </a:r>
            <a:r>
              <a:rPr lang="en-US" sz="3700" b="0" i="0" u="none" strike="noStrike" cap="none" dirty="0" err="1"/>
              <a:t>Zite</a:t>
            </a:r>
            <a:r>
              <a:rPr lang="en-US" sz="3700" b="0" i="0" u="none" strike="noStrike" cap="none" dirty="0"/>
              <a:t> Manager</a:t>
            </a:r>
            <a:br>
              <a:rPr lang="en-US" sz="3700" b="0" i="0" u="none" strike="noStrike" cap="none" dirty="0"/>
            </a:br>
            <a:r>
              <a:rPr lang="en-US" sz="3700" b="0" i="0" u="none" strike="noStrike" cap="none" dirty="0">
                <a:solidFill>
                  <a:schemeClr val="accent1"/>
                </a:solidFill>
              </a:rPr>
              <a:t>Site Management</a:t>
            </a:r>
            <a:br>
              <a:rPr lang="en-US" sz="3700" b="0" i="0" u="none" strike="noStrike" cap="none" dirty="0"/>
            </a:br>
            <a:r>
              <a:rPr lang="en-US" sz="2400" i="1" dirty="0"/>
              <a:t>G</a:t>
            </a:r>
            <a:r>
              <a:rPr lang="en-US" sz="2400" b="0" i="1" u="none" strike="noStrike" cap="none" dirty="0"/>
              <a:t>aza Response </a:t>
            </a:r>
            <a:br>
              <a:rPr lang="en-US" sz="2400" b="0" i="1" u="none" strike="noStrike" cap="none" dirty="0"/>
            </a:br>
            <a:endParaRPr lang="en-US" sz="2400" b="0" i="1" u="none" strike="noStrike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0AD30-3293-C626-358C-CB63B68D19B5}"/>
              </a:ext>
            </a:extLst>
          </p:cNvPr>
          <p:cNvSpPr txBox="1"/>
          <p:nvPr/>
        </p:nvSpPr>
        <p:spPr>
          <a:xfrm>
            <a:off x="1489668" y="3188408"/>
            <a:ext cx="616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</a:rPr>
              <a:t>Site Management Working Group</a:t>
            </a:r>
          </a:p>
        </p:txBody>
      </p:sp>
      <p:pic>
        <p:nvPicPr>
          <p:cNvPr id="6" name="Picture 5" descr="A logo with arrows and black text&#10;&#10;Description automatically generated">
            <a:extLst>
              <a:ext uri="{FF2B5EF4-FFF2-40B4-BE49-F238E27FC236}">
                <a16:creationId xmlns:a16="http://schemas.microsoft.com/office/drawing/2014/main" id="{AF6DBE50-F743-6DD1-5D04-6C0BE4B9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42" y="4048823"/>
            <a:ext cx="1489668" cy="709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E4C78-0BA6-05FB-08DA-38025D8272EE}"/>
              </a:ext>
            </a:extLst>
          </p:cNvPr>
          <p:cNvSpPr txBox="1"/>
          <p:nvPr/>
        </p:nvSpPr>
        <p:spPr>
          <a:xfrm>
            <a:off x="7654332" y="3695559"/>
            <a:ext cx="224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08.11.2024</a:t>
            </a:r>
          </a:p>
        </p:txBody>
      </p:sp>
    </p:spTree>
    <p:extLst>
      <p:ext uri="{BB962C8B-B14F-4D97-AF65-F5344CB8AC3E}">
        <p14:creationId xmlns:p14="http://schemas.microsoft.com/office/powerpoint/2010/main" val="57013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E2A7-6C70-9BD0-4B87-09A936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Merging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20F9-9296-73D4-C77A-91D15496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200" y="1112850"/>
            <a:ext cx="7761599" cy="2917800"/>
          </a:xfrm>
        </p:spPr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Identify Principal Site: </a:t>
            </a:r>
            <a:r>
              <a:rPr lang="en-GB" dirty="0">
                <a:solidFill>
                  <a:schemeClr val="tx1"/>
                </a:solidFill>
              </a:rPr>
              <a:t>Determine the main site to keep.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Create a Task: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Title: “Merge”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Type: “General”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Description: Include the principal site ID and IDs of secondary sites to merge.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Select Sites: Choose the principal and secondary sites from the list.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Assign Task: Assign to SMWG (Alisa and </a:t>
            </a:r>
            <a:r>
              <a:rPr lang="en-GB" sz="1600" dirty="0" err="1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Uxue</a:t>
            </a: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) and the reporting agency focal point.</a:t>
            </a:r>
          </a:p>
          <a:p>
            <a:pPr marL="444500" indent="-342900"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Review and Merge: </a:t>
            </a:r>
            <a:r>
              <a:rPr lang="en-GB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SMWG will revie</a:t>
            </a:r>
            <a:r>
              <a:rPr lang="en-GB" dirty="0">
                <a:latin typeface="Inter" panose="02000503000000020004"/>
                <a:ea typeface="Inter" panose="02000503000000020004"/>
              </a:rPr>
              <a:t>w and merge the sites (no data will be lost).</a:t>
            </a:r>
          </a:p>
        </p:txBody>
      </p:sp>
    </p:spTree>
    <p:extLst>
      <p:ext uri="{BB962C8B-B14F-4D97-AF65-F5344CB8AC3E}">
        <p14:creationId xmlns:p14="http://schemas.microsoft.com/office/powerpoint/2010/main" val="193024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title"/>
          </p:nvPr>
        </p:nvSpPr>
        <p:spPr>
          <a:xfrm>
            <a:off x="691200" y="516367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 dirty="0">
                <a:latin typeface="Inter"/>
                <a:ea typeface="Inter"/>
                <a:cs typeface="Inter"/>
                <a:sym typeface="Inter"/>
              </a:rPr>
              <a:t>Content:</a:t>
            </a:r>
            <a:endParaRPr dirty="0"/>
          </a:p>
        </p:txBody>
      </p:sp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824791" y="1122609"/>
            <a:ext cx="3899609" cy="32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numCol="1" anchor="t" anchorCtr="0">
            <a:noAutofit/>
          </a:bodyPr>
          <a:lstStyle/>
          <a:p>
            <a:pPr algn="l">
              <a:buSzPct val="100000"/>
              <a:buFont typeface="+mj-lt"/>
              <a:buAutoNum type="arabicPeriod"/>
            </a:pPr>
            <a:r>
              <a:rPr lang="en-GB" sz="1400" dirty="0"/>
              <a:t>Key Messages for Daily Operations</a:t>
            </a:r>
          </a:p>
          <a:p>
            <a:pPr algn="l">
              <a:buSzPct val="100000"/>
              <a:buFont typeface="+mj-lt"/>
              <a:buAutoNum type="arabicPeriod"/>
            </a:pPr>
            <a:r>
              <a:rPr lang="en-GB" sz="1400" dirty="0"/>
              <a:t>Getting Started: Key Steps for Using the mobile App</a:t>
            </a:r>
          </a:p>
          <a:p>
            <a:pPr algn="l">
              <a:buSzPct val="100000"/>
              <a:buFont typeface="+mj-lt"/>
              <a:buAutoNum type="arabicPeriod"/>
            </a:pPr>
            <a:r>
              <a:rPr lang="en-GB" sz="1400" dirty="0"/>
              <a:t>When in office</a:t>
            </a:r>
          </a:p>
          <a:p>
            <a:pPr algn="l">
              <a:buSzPct val="100000"/>
              <a:buFont typeface="+mj-lt"/>
              <a:buAutoNum type="arabicPeriod"/>
            </a:pPr>
            <a:r>
              <a:rPr lang="en-GB" sz="1400" dirty="0"/>
              <a:t>Before adding new site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/>
              <a:t>Reviewing Site Details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Updating Site Demographic Data</a:t>
            </a:r>
          </a:p>
          <a:p>
            <a:pPr algn="l">
              <a:buSzPct val="100000"/>
              <a:buFont typeface="+mj-lt"/>
              <a:buAutoNum type="arabicPeriod"/>
            </a:pPr>
            <a:r>
              <a:rPr lang="en-GB" sz="1400" dirty="0"/>
              <a:t>Adding new site 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/>
              <a:t>Reviewing Site Details</a:t>
            </a:r>
          </a:p>
          <a:p>
            <a:pPr algn="l">
              <a:buSzPct val="100000"/>
              <a:buFont typeface="+mj-lt"/>
              <a:buAutoNum type="arabicPeriod"/>
            </a:pPr>
            <a:r>
              <a:rPr lang="en-GB" sz="1400" dirty="0"/>
              <a:t>Merging sites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10C71C-525A-83B2-81BF-845A7455A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BD5E88-4FF6-8C5E-2DFD-9623B6479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CC0522-0B59-EFC9-956E-234CE4CA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Graphic 11" descr="Graph and note paper pads with pencil">
            <a:extLst>
              <a:ext uri="{FF2B5EF4-FFF2-40B4-BE49-F238E27FC236}">
                <a16:creationId xmlns:a16="http://schemas.microsoft.com/office/drawing/2014/main" id="{AD35A484-43F0-D1F0-1583-0B8EC99E6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4965" y="871045"/>
            <a:ext cx="3967655" cy="3967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Key Messages for Daily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00" y="1281667"/>
            <a:ext cx="5308768" cy="2917800"/>
          </a:xfrm>
        </p:spPr>
        <p:txBody>
          <a:bodyPr/>
          <a:lstStyle/>
          <a:p>
            <a:pPr algn="l">
              <a:defRPr sz="1800" b="0"/>
            </a:pPr>
            <a:r>
              <a:rPr lang="en-GB" sz="1400" b="1" dirty="0"/>
              <a:t>Daily Synchronization: </a:t>
            </a:r>
            <a:r>
              <a:rPr lang="en-GB" sz="1400" dirty="0"/>
              <a:t>Sync data daily at the office. Ensure uninterrupted completion of synchronization.</a:t>
            </a:r>
          </a:p>
          <a:p>
            <a:pPr algn="l">
              <a:defRPr sz="1800" b="0"/>
            </a:pPr>
            <a:r>
              <a:rPr sz="1400" b="1" dirty="0"/>
              <a:t>Data Verification: </a:t>
            </a:r>
            <a:r>
              <a:rPr sz="1400" dirty="0"/>
              <a:t>Confirm existing data (site name, GPS, demographics) before adding new information.</a:t>
            </a:r>
          </a:p>
          <a:p>
            <a:pPr algn="l">
              <a:defRPr sz="1800" b="0"/>
            </a:pPr>
            <a:r>
              <a:rPr sz="1400" b="1" dirty="0"/>
              <a:t>Managing Site Details: </a:t>
            </a:r>
            <a:r>
              <a:rPr sz="1400" dirty="0"/>
              <a:t>Sites cannot be deleted. For duplicates, request a merge. Close or update the status of inactive sites as necessary.</a:t>
            </a:r>
          </a:p>
          <a:p>
            <a:pPr algn="l">
              <a:defRPr sz="1800" b="0"/>
            </a:pPr>
            <a:r>
              <a:rPr sz="1400" b="1" dirty="0">
                <a:solidFill>
                  <a:schemeClr val="tx1"/>
                </a:solidFill>
              </a:rPr>
              <a:t>Field Mode: </a:t>
            </a:r>
            <a:r>
              <a:rPr sz="1400" dirty="0"/>
              <a:t>Disable cellular and Wi-Fi to avoid automatic synchronization in the field.</a:t>
            </a:r>
          </a:p>
          <a:p>
            <a:pPr algn="l">
              <a:defRPr sz="1800" b="0"/>
            </a:pPr>
            <a:r>
              <a:rPr lang="en-GB" sz="1400" b="1" dirty="0"/>
              <a:t>If in Doubt</a:t>
            </a:r>
            <a:r>
              <a:rPr sz="1400" b="1" dirty="0"/>
              <a:t>: </a:t>
            </a:r>
            <a:r>
              <a:rPr sz="1400" dirty="0"/>
              <a:t>For issues, proceed with work and contact the technical team upon returning to the office.</a:t>
            </a:r>
          </a:p>
        </p:txBody>
      </p:sp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F9645592-3DCA-3F20-7691-AE653548A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7649" y="28575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E71C9-67E8-2B02-3762-C0466C79E2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407C0-A460-19FB-50E4-62BFEAB6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56" y="514099"/>
            <a:ext cx="7761600" cy="493500"/>
          </a:xfrm>
        </p:spPr>
        <p:txBody>
          <a:bodyPr/>
          <a:lstStyle/>
          <a:p>
            <a:r>
              <a:rPr lang="en-GB" dirty="0"/>
              <a:t>Getting Started: Key Steps</a:t>
            </a:r>
          </a:p>
        </p:txBody>
      </p:sp>
      <p:pic>
        <p:nvPicPr>
          <p:cNvPr id="10" name="Picture 9" descr="Circle of hands holding smartphones">
            <a:extLst>
              <a:ext uri="{FF2B5EF4-FFF2-40B4-BE49-F238E27FC236}">
                <a16:creationId xmlns:a16="http://schemas.microsoft.com/office/drawing/2014/main" id="{959BEEA9-6D6C-765B-2864-70A9F8C8B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432" y="-20924"/>
            <a:ext cx="3085568" cy="205704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ED077-A484-A5C1-32E7-8A0714C3E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057" y="1300741"/>
            <a:ext cx="5360369" cy="2917800"/>
          </a:xfrm>
        </p:spPr>
        <p:txBody>
          <a:bodyPr/>
          <a:lstStyle/>
          <a:p>
            <a:pPr>
              <a:buSzPct val="100000"/>
            </a:pPr>
            <a:r>
              <a:rPr lang="en-GB" b="1" dirty="0"/>
              <a:t>Synchronize the phone </a:t>
            </a:r>
            <a:r>
              <a:rPr lang="en-GB" dirty="0"/>
              <a:t>in the office each morning and evening to ensure all data is up-to-date.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9569D3-80D6-6F25-013C-AEE87B91F219}"/>
              </a:ext>
            </a:extLst>
          </p:cNvPr>
          <p:cNvSpPr txBox="1">
            <a:spLocks/>
          </p:cNvSpPr>
          <p:nvPr/>
        </p:nvSpPr>
        <p:spPr>
          <a:xfrm>
            <a:off x="564056" y="2226965"/>
            <a:ext cx="8222592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Char char="□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Char char="■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○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■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○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■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Inter" panose="02000503000000020004"/>
                <a:ea typeface="Inter" panose="02000503000000020004"/>
              </a:rPr>
              <a:t>Allow synchronization to complete without interruption. It may take a few minutes, depending on the internet connection.</a:t>
            </a:r>
          </a:p>
          <a:p>
            <a:pPr>
              <a:buSzPct val="100000"/>
            </a:pPr>
            <a:r>
              <a:rPr lang="en-GB" b="1" dirty="0"/>
              <a:t>Turn off internet </a:t>
            </a:r>
            <a:r>
              <a:rPr lang="en-GB" dirty="0"/>
              <a:t>(Wi-Fi and cellular) in the field to prevent automatic synchronization every time you submit a new site.</a:t>
            </a:r>
          </a:p>
          <a:p>
            <a:pPr>
              <a:buSzPct val="100000"/>
            </a:pPr>
            <a:r>
              <a:rPr lang="en-GB" b="1" dirty="0"/>
              <a:t>Confirm all sites are visible </a:t>
            </a:r>
            <a:r>
              <a:rPr lang="en-GB" dirty="0"/>
              <a:t>on the mobile app after synchronization.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Inter" panose="02000503000000020004"/>
                <a:ea typeface="Inter" panose="02000503000000020004"/>
              </a:rPr>
              <a:t>To verify, compare site numbers with the desktop version or consult the Field Coordinator / Project Manager if needed.</a:t>
            </a:r>
          </a:p>
        </p:txBody>
      </p:sp>
    </p:spTree>
    <p:extLst>
      <p:ext uri="{BB962C8B-B14F-4D97-AF65-F5344CB8AC3E}">
        <p14:creationId xmlns:p14="http://schemas.microsoft.com/office/powerpoint/2010/main" val="397012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AC1CD-B697-194B-C0D4-AA2405E006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93D29-EB28-ECA5-5852-B991B4F7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in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47184-F7A6-928E-296A-7E68C8278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78" y="1009867"/>
            <a:ext cx="8697167" cy="3514283"/>
          </a:xfrm>
        </p:spPr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latin typeface="Inter" panose="02000503000000020004"/>
                <a:ea typeface="Inter" panose="02000503000000020004"/>
              </a:rPr>
              <a:t>Respond to notifications promptly</a:t>
            </a:r>
            <a:r>
              <a:rPr lang="en-GB" dirty="0">
                <a:latin typeface="Inter" panose="02000503000000020004"/>
                <a:ea typeface="Inter" panose="02000503000000020004"/>
              </a:rPr>
              <a:t>—watch for notifications about accepting or declining tasks. Respond within 24 hours, as tasks may be returned for corrections or further clarification.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b="1" dirty="0"/>
              <a:t>Check f</a:t>
            </a:r>
            <a:r>
              <a:rPr lang="en-GB" dirty="0"/>
              <a:t>or any pending tasks, such as: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latin typeface="Inter" panose="02000503000000020004"/>
                <a:ea typeface="Inter" panose="02000503000000020004"/>
              </a:rPr>
              <a:t>Submit a form</a:t>
            </a:r>
            <a:r>
              <a:rPr lang="en-GB" sz="1600" dirty="0">
                <a:latin typeface="Inter" panose="02000503000000020004"/>
                <a:ea typeface="Inter" panose="02000503000000020004"/>
              </a:rPr>
              <a:t>: Complete and send in any required site assessments for specific site.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latin typeface="Inter" panose="02000503000000020004"/>
                <a:ea typeface="Inter" panose="02000503000000020004"/>
              </a:rPr>
              <a:t>Check and re-submit forms: </a:t>
            </a:r>
            <a:r>
              <a:rPr lang="en-GB" sz="1600" dirty="0">
                <a:latin typeface="Inter" panose="02000503000000020004"/>
                <a:ea typeface="Inter" panose="02000503000000020004"/>
              </a:rPr>
              <a:t>Review and correct any returned assessments, then re-submit as needed.</a:t>
            </a:r>
          </a:p>
          <a:p>
            <a:pPr lvl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latin typeface="Inter" panose="02000503000000020004"/>
                <a:ea typeface="Inter" panose="02000503000000020004"/>
              </a:rPr>
              <a:t>Change the task status </a:t>
            </a:r>
            <a:r>
              <a:rPr lang="en-GB" sz="1600" dirty="0">
                <a:latin typeface="Inter" panose="02000503000000020004"/>
                <a:ea typeface="Inter" panose="02000503000000020004"/>
              </a:rPr>
              <a:t>to In “Progress” when reviewing to keep others updated.</a:t>
            </a:r>
          </a:p>
          <a:p>
            <a:pPr marL="330200" indent="-228600">
              <a:buSzPct val="100000"/>
              <a:buFont typeface="+mj-lt"/>
              <a:buAutoNum type="arabicPeriod"/>
            </a:pPr>
            <a:r>
              <a:rPr lang="en-GB" b="1" dirty="0">
                <a:latin typeface="Inter" panose="02000503000000020004"/>
                <a:ea typeface="Inter" panose="02000503000000020004"/>
              </a:rPr>
              <a:t>Ensure all assessments are uploaded</a:t>
            </a:r>
            <a:r>
              <a:rPr lang="en-GB" dirty="0">
                <a:latin typeface="Inter" panose="02000503000000020004"/>
                <a:ea typeface="Inter" panose="02000503000000020004"/>
              </a:rPr>
              <a:t>—double-check that no assessments are saved or unsubmitted on your phone. Go to the "Submissions" section to confirm all uploads are complete.</a:t>
            </a:r>
          </a:p>
        </p:txBody>
      </p:sp>
    </p:spTree>
    <p:extLst>
      <p:ext uri="{BB962C8B-B14F-4D97-AF65-F5344CB8AC3E}">
        <p14:creationId xmlns:p14="http://schemas.microsoft.com/office/powerpoint/2010/main" val="227039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87B94-50E1-9946-8F8C-451EC5BED1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53668F-F88C-0195-77AD-94A51DDA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adding new site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713B9-067B-66B6-C401-8BB0C4522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309" y="1133334"/>
            <a:ext cx="5725367" cy="2982905"/>
          </a:xfrm>
        </p:spPr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Check Site List: </a:t>
            </a:r>
            <a:r>
              <a:rPr lang="en-GB" dirty="0">
                <a:solidFill>
                  <a:schemeClr val="tx1"/>
                </a:solidFill>
              </a:rPr>
              <a:t>Search for the site name and ID in the site list.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Check the Map: </a:t>
            </a:r>
            <a:r>
              <a:rPr lang="en-GB" dirty="0">
                <a:solidFill>
                  <a:schemeClr val="tx1"/>
                </a:solidFill>
              </a:rPr>
              <a:t>Check the map for the site and the nearby sites (some may have alternate names).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Inter" panose="02000503000000020004"/>
                <a:ea typeface="Inter" panose="02000503000000020004"/>
              </a:rPr>
              <a:t>Add New Site: If no matching site exists, add the new site.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Handle Duplicates: </a:t>
            </a:r>
            <a:r>
              <a:rPr lang="en-GB" dirty="0">
                <a:solidFill>
                  <a:schemeClr val="tx1"/>
                </a:solidFill>
              </a:rPr>
              <a:t>If a duplicate is found, merge the sites.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Inactive Sites: </a:t>
            </a:r>
            <a:r>
              <a:rPr lang="en-GB" dirty="0">
                <a:solidFill>
                  <a:schemeClr val="tx1"/>
                </a:solidFill>
              </a:rPr>
              <a:t>If the site is inactive, update the profile to reflect “Closed” or “Evacuated.”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SMWG Review: </a:t>
            </a:r>
            <a:r>
              <a:rPr lang="en-GB" dirty="0"/>
              <a:t>All actions will be reviewed by the Site Management Working Group (SMWG).</a:t>
            </a:r>
            <a:endParaRPr lang="en-GB" sz="1200" dirty="0">
              <a:latin typeface="Inter" panose="02000503000000020004"/>
              <a:ea typeface="Inter" panose="02000503000000020004"/>
            </a:endParaRPr>
          </a:p>
        </p:txBody>
      </p:sp>
      <p:pic>
        <p:nvPicPr>
          <p:cNvPr id="6" name="Picture 5" descr="Locator flag on a city map">
            <a:extLst>
              <a:ext uri="{FF2B5EF4-FFF2-40B4-BE49-F238E27FC236}">
                <a16:creationId xmlns:a16="http://schemas.microsoft.com/office/drawing/2014/main" id="{DAAF7D78-B6CC-52B3-9840-D28AD87B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90" y="220717"/>
            <a:ext cx="6801049" cy="4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142C-2662-A581-0EE3-7FA6C4EA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Reviewing Site Details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1CDC1-3B8D-2F89-1D75-638D21D84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Accuracy is Key:</a:t>
            </a:r>
            <a:r>
              <a:rPr lang="en-GB" dirty="0"/>
              <a:t> Ensure all information is correct; it's essential for assessments and analysis.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Before Assessments:</a:t>
            </a:r>
            <a:r>
              <a:rPr lang="en-GB" dirty="0"/>
              <a:t> Always review site details before submitting.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Demographic Data:</a:t>
            </a:r>
            <a:r>
              <a:rPr lang="en-GB" dirty="0"/>
              <a:t> Update through assessments or a demographic update submission.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Site Name (Arabic):</a:t>
            </a:r>
            <a:r>
              <a:rPr lang="en-GB" dirty="0"/>
              <a:t> Ensure it's filled accurately.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Status Update:</a:t>
            </a:r>
            <a:r>
              <a:rPr lang="en-GB" dirty="0"/>
              <a:t> If the site is closed or evacuated, update its status.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GPS Check:</a:t>
            </a:r>
            <a:r>
              <a:rPr lang="en-GB" dirty="0"/>
              <a:t> Verify GPS coordinates match the location.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Unknown Names:</a:t>
            </a:r>
            <a:r>
              <a:rPr lang="en-GB" dirty="0"/>
              <a:t> Change any instances of “Unknown” in the site 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Do Not Change Site ID of existing site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4263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C146-62AC-7958-0496-7896755F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Updating Site Demographic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E0A3-2FC1-DE54-B81B-47525AA02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200" y="1112850"/>
            <a:ext cx="7761599" cy="2917800"/>
          </a:xfrm>
        </p:spPr>
        <p:txBody>
          <a:bodyPr/>
          <a:lstStyle/>
          <a:p>
            <a:r>
              <a:rPr lang="en-GB" sz="1400" b="1" dirty="0"/>
              <a:t>Use Assessment Form: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Demographic data, such as the number of individuals and households, is updated using the assessment form.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You can submit demographic updates alone without completing a full assessment.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b="1" dirty="0"/>
              <a:t>Displayed Data in Site Profile: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The site profile will display the most recent demographic data, showing the total number of individuals and households at the site.</a:t>
            </a:r>
          </a:p>
          <a:p>
            <a:pPr marL="101600" indent="0">
              <a:lnSpc>
                <a:spcPct val="150000"/>
              </a:lnSpc>
              <a:buNone/>
            </a:pPr>
            <a:br>
              <a:rPr lang="en-GB" sz="1400" b="1" dirty="0">
                <a:solidFill>
                  <a:schemeClr val="accent1"/>
                </a:solidFill>
              </a:rPr>
            </a:br>
            <a:r>
              <a:rPr lang="en-GB" sz="1400" b="1" dirty="0">
                <a:solidFill>
                  <a:schemeClr val="accent1"/>
                </a:solidFill>
              </a:rPr>
              <a:t>Importance of Keeping Data Current:</a:t>
            </a:r>
            <a:endParaRPr lang="en-GB" sz="14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Inter" panose="02000503000000020004"/>
                <a:ea typeface="Inter" panose="02000503000000020004"/>
              </a:rPr>
              <a:t>Maintaining accurate and up-to-date demographic data is crucial, as other sectors rely on this information for planning and resource allocation.</a:t>
            </a:r>
          </a:p>
        </p:txBody>
      </p:sp>
    </p:spTree>
    <p:extLst>
      <p:ext uri="{BB962C8B-B14F-4D97-AF65-F5344CB8AC3E}">
        <p14:creationId xmlns:p14="http://schemas.microsoft.com/office/powerpoint/2010/main" val="25960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AA35-93E2-0534-CDAE-DBD474FD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New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1DFD7-96EF-CC9D-38DA-8B7B3AE7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37" y="1112850"/>
            <a:ext cx="7761599" cy="2917800"/>
          </a:xfrm>
        </p:spPr>
        <p:txBody>
          <a:bodyPr/>
          <a:lstStyle/>
          <a:p>
            <a:pPr marL="101600" indent="0">
              <a:buSzPct val="100000"/>
              <a:buNone/>
            </a:pPr>
            <a:r>
              <a:rPr lang="en-GB" sz="1400" b="1" dirty="0"/>
              <a:t>Add New Site (only if no match is found)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GB" sz="1400" dirty="0"/>
              <a:t>On the Site Manager homepage, select "Add New Site".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Assign Initial Site ID Format: First 3 letters of agency + 3-digit number (ACT123)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Site Name (English)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Inter" panose="02000503000000020004"/>
                <a:ea typeface="Inter" panose="02000503000000020004"/>
              </a:rPr>
              <a:t>Region: Skip this field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Site Type: Agency Name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Site Status: Active, Closed, Evacuated </a:t>
            </a:r>
            <a:r>
              <a:rPr lang="en-GB" sz="1400" b="1" dirty="0">
                <a:solidFill>
                  <a:schemeClr val="accent1"/>
                </a:solidFill>
                <a:latin typeface="Inter" panose="02000503000000020004"/>
                <a:ea typeface="Inter" panose="02000503000000020004"/>
              </a:rPr>
              <a:t>(Do not use Unknown)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Location Type: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Last Updated: 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Displacement Type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Site Name (Arabic)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Alternative Names (if applicable)</a:t>
            </a:r>
          </a:p>
          <a:p>
            <a:pPr marL="444500" indent="-342900">
              <a:buSzPct val="100000"/>
              <a:buFont typeface="+mj-lt"/>
              <a:buAutoNum type="arabicPeriod"/>
            </a:pPr>
            <a:r>
              <a:rPr lang="en-GB" sz="1400" dirty="0">
                <a:latin typeface="Inter" panose="02000503000000020004"/>
                <a:ea typeface="Inter" panose="02000503000000020004"/>
              </a:rPr>
              <a:t>Approval SMWG will review and assign the final site ID.</a:t>
            </a:r>
          </a:p>
        </p:txBody>
      </p:sp>
    </p:spTree>
    <p:extLst>
      <p:ext uri="{BB962C8B-B14F-4D97-AF65-F5344CB8AC3E}">
        <p14:creationId xmlns:p14="http://schemas.microsoft.com/office/powerpoint/2010/main" val="1435942849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1">
      <a:dk1>
        <a:srgbClr val="2C2C2C"/>
      </a:dk1>
      <a:lt1>
        <a:srgbClr val="F5F3E8"/>
      </a:lt1>
      <a:dk2>
        <a:srgbClr val="1B657C"/>
      </a:dk2>
      <a:lt2>
        <a:srgbClr val="F5F3E8"/>
      </a:lt2>
      <a:accent1>
        <a:srgbClr val="EC6B4D"/>
      </a:accent1>
      <a:accent2>
        <a:srgbClr val="4595AD"/>
      </a:accent2>
      <a:accent3>
        <a:srgbClr val="6FC5BC"/>
      </a:accent3>
      <a:accent4>
        <a:srgbClr val="BBDFBB"/>
      </a:accent4>
      <a:accent5>
        <a:srgbClr val="F5F3E8"/>
      </a:accent5>
      <a:accent6>
        <a:srgbClr val="BBDFBB"/>
      </a:accent6>
      <a:hlink>
        <a:srgbClr val="EC6B4D"/>
      </a:hlink>
      <a:folHlink>
        <a:srgbClr val="4595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On-screen Show (16:9)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</vt:lpstr>
      <vt:lpstr>Wingdings</vt:lpstr>
      <vt:lpstr>Noto Sans Symbols</vt:lpstr>
      <vt:lpstr>Inter</vt:lpstr>
      <vt:lpstr>Desdemona template</vt:lpstr>
      <vt:lpstr>PowerPoint Presentation</vt:lpstr>
      <vt:lpstr>Content:</vt:lpstr>
      <vt:lpstr>Key Messages for Daily Operations</vt:lpstr>
      <vt:lpstr>Getting Started: Key Steps</vt:lpstr>
      <vt:lpstr>When in office</vt:lpstr>
      <vt:lpstr>Before adding new site</vt:lpstr>
      <vt:lpstr>Reviewing Site Details</vt:lpstr>
      <vt:lpstr>Updating Site Demographic Data</vt:lpstr>
      <vt:lpstr>Adding New Site</vt:lpstr>
      <vt:lpstr>Merging 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rahul.doddi@acted.org</dc:creator>
  <cp:lastModifiedBy>ANANBEH Alisa</cp:lastModifiedBy>
  <cp:revision>8</cp:revision>
  <dcterms:modified xsi:type="dcterms:W3CDTF">2024-11-10T13:11:39Z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2024-11-07T07:57:55Z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e3581025-f838-42fb-9a0e-66b0ed6098b7</vt:lpwstr>
  </property>
  <property fmtid="{D5CDD505-2E9C-101B-9397-08002B2CF9AE}" pid="8" name="MSIP_Label_2059aa38-f392-4105-be92-628035578272_ContentBits">
    <vt:lpwstr>0</vt:lpwstr>
  </property>
</Properties>
</file>