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Lst>
  <p:notesMasterIdLst>
    <p:notesMasterId r:id="rId43"/>
  </p:notesMasterIdLst>
  <p:handoutMasterIdLst>
    <p:handoutMasterId r:id="rId44"/>
  </p:handoutMasterIdLst>
  <p:sldIdLst>
    <p:sldId id="363" r:id="rId5"/>
    <p:sldId id="357" r:id="rId6"/>
    <p:sldId id="364" r:id="rId7"/>
    <p:sldId id="340" r:id="rId8"/>
    <p:sldId id="341" r:id="rId9"/>
    <p:sldId id="365" r:id="rId10"/>
    <p:sldId id="384" r:id="rId11"/>
    <p:sldId id="342" r:id="rId12"/>
    <p:sldId id="366" r:id="rId13"/>
    <p:sldId id="307" r:id="rId14"/>
    <p:sldId id="305" r:id="rId15"/>
    <p:sldId id="306" r:id="rId16"/>
    <p:sldId id="349" r:id="rId17"/>
    <p:sldId id="348" r:id="rId18"/>
    <p:sldId id="350" r:id="rId19"/>
    <p:sldId id="367" r:id="rId20"/>
    <p:sldId id="385" r:id="rId21"/>
    <p:sldId id="368" r:id="rId22"/>
    <p:sldId id="370" r:id="rId23"/>
    <p:sldId id="369" r:id="rId24"/>
    <p:sldId id="386" r:id="rId25"/>
    <p:sldId id="383" r:id="rId26"/>
    <p:sldId id="371" r:id="rId27"/>
    <p:sldId id="308" r:id="rId28"/>
    <p:sldId id="309" r:id="rId29"/>
    <p:sldId id="372" r:id="rId30"/>
    <p:sldId id="373" r:id="rId31"/>
    <p:sldId id="374" r:id="rId32"/>
    <p:sldId id="375" r:id="rId33"/>
    <p:sldId id="376" r:id="rId34"/>
    <p:sldId id="377" r:id="rId35"/>
    <p:sldId id="378" r:id="rId36"/>
    <p:sldId id="379" r:id="rId37"/>
    <p:sldId id="380" r:id="rId38"/>
    <p:sldId id="381" r:id="rId39"/>
    <p:sldId id="382" r:id="rId40"/>
    <p:sldId id="387" r:id="rId41"/>
    <p:sldId id="351" r:id="rId42"/>
  </p:sldIdLst>
  <p:sldSz cx="10691813" cy="7559675"/>
  <p:notesSz cx="6797675" cy="9872663"/>
  <p:custDataLst>
    <p:tags r:id="rId45"/>
  </p:custDataLst>
  <p:defaultTextStyle>
    <a:defPPr>
      <a:defRPr lang="en-US"/>
    </a:defPPr>
    <a:lvl1pPr marL="0" algn="l" defTabSz="1042873" rtl="0" eaLnBrk="1" latinLnBrk="0" hangingPunct="1">
      <a:defRPr sz="2053" kern="1200">
        <a:solidFill>
          <a:schemeClr val="tx1"/>
        </a:solidFill>
        <a:latin typeface="+mn-lt"/>
        <a:ea typeface="+mn-ea"/>
        <a:cs typeface="+mn-cs"/>
      </a:defRPr>
    </a:lvl1pPr>
    <a:lvl2pPr marL="521437" algn="l" defTabSz="1042873" rtl="0" eaLnBrk="1" latinLnBrk="0" hangingPunct="1">
      <a:defRPr sz="2053" kern="1200">
        <a:solidFill>
          <a:schemeClr val="tx1"/>
        </a:solidFill>
        <a:latin typeface="+mn-lt"/>
        <a:ea typeface="+mn-ea"/>
        <a:cs typeface="+mn-cs"/>
      </a:defRPr>
    </a:lvl2pPr>
    <a:lvl3pPr marL="1042873" algn="l" defTabSz="1042873" rtl="0" eaLnBrk="1" latinLnBrk="0" hangingPunct="1">
      <a:defRPr sz="2053" kern="1200">
        <a:solidFill>
          <a:schemeClr val="tx1"/>
        </a:solidFill>
        <a:latin typeface="+mn-lt"/>
        <a:ea typeface="+mn-ea"/>
        <a:cs typeface="+mn-cs"/>
      </a:defRPr>
    </a:lvl3pPr>
    <a:lvl4pPr marL="1564310" algn="l" defTabSz="1042873" rtl="0" eaLnBrk="1" latinLnBrk="0" hangingPunct="1">
      <a:defRPr sz="2053" kern="1200">
        <a:solidFill>
          <a:schemeClr val="tx1"/>
        </a:solidFill>
        <a:latin typeface="+mn-lt"/>
        <a:ea typeface="+mn-ea"/>
        <a:cs typeface="+mn-cs"/>
      </a:defRPr>
    </a:lvl4pPr>
    <a:lvl5pPr marL="2085746" algn="l" defTabSz="1042873" rtl="0" eaLnBrk="1" latinLnBrk="0" hangingPunct="1">
      <a:defRPr sz="2053" kern="1200">
        <a:solidFill>
          <a:schemeClr val="tx1"/>
        </a:solidFill>
        <a:latin typeface="+mn-lt"/>
        <a:ea typeface="+mn-ea"/>
        <a:cs typeface="+mn-cs"/>
      </a:defRPr>
    </a:lvl5pPr>
    <a:lvl6pPr marL="2607183" algn="l" defTabSz="1042873" rtl="0" eaLnBrk="1" latinLnBrk="0" hangingPunct="1">
      <a:defRPr sz="2053" kern="1200">
        <a:solidFill>
          <a:schemeClr val="tx1"/>
        </a:solidFill>
        <a:latin typeface="+mn-lt"/>
        <a:ea typeface="+mn-ea"/>
        <a:cs typeface="+mn-cs"/>
      </a:defRPr>
    </a:lvl6pPr>
    <a:lvl7pPr marL="3128620" algn="l" defTabSz="1042873" rtl="0" eaLnBrk="1" latinLnBrk="0" hangingPunct="1">
      <a:defRPr sz="2053" kern="1200">
        <a:solidFill>
          <a:schemeClr val="tx1"/>
        </a:solidFill>
        <a:latin typeface="+mn-lt"/>
        <a:ea typeface="+mn-ea"/>
        <a:cs typeface="+mn-cs"/>
      </a:defRPr>
    </a:lvl7pPr>
    <a:lvl8pPr marL="3650056" algn="l" defTabSz="1042873" rtl="0" eaLnBrk="1" latinLnBrk="0" hangingPunct="1">
      <a:defRPr sz="2053" kern="1200">
        <a:solidFill>
          <a:schemeClr val="tx1"/>
        </a:solidFill>
        <a:latin typeface="+mn-lt"/>
        <a:ea typeface="+mn-ea"/>
        <a:cs typeface="+mn-cs"/>
      </a:defRPr>
    </a:lvl8pPr>
    <a:lvl9pPr marL="4171493" algn="l" defTabSz="1042873" rtl="0" eaLnBrk="1" latinLnBrk="0" hangingPunct="1">
      <a:defRPr sz="2053"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33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cqueline Julca" initials="JJ" lastIdx="0" clrIdx="0"/>
  <p:cmAuthor id="2" name="KVERNMO Jennifer" initials="KJ" lastIdx="0" clrIdx="1">
    <p:extLst>
      <p:ext uri="{19B8F6BF-5375-455C-9EA6-DF929625EA0E}">
        <p15:presenceInfo xmlns:p15="http://schemas.microsoft.com/office/powerpoint/2012/main" userId="S-1-5-21-4064896599-1321994828-1977553258-334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D2C4"/>
    <a:srgbClr val="545456"/>
    <a:srgbClr val="FFB600"/>
    <a:srgbClr val="FF9900"/>
    <a:srgbClr val="CCFFCC"/>
    <a:srgbClr val="F18F01"/>
    <a:srgbClr val="000000"/>
    <a:srgbClr val="006E90"/>
    <a:srgbClr val="2A87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AA1CC3-57FB-4C16-BFC3-6219809FC1D3}" v="1" dt="2020-11-23T22:17:10.5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673" autoAdjust="0"/>
    <p:restoredTop sz="88436" autoAdjust="0"/>
  </p:normalViewPr>
  <p:slideViewPr>
    <p:cSldViewPr>
      <p:cViewPr varScale="1">
        <p:scale>
          <a:sx n="53" d="100"/>
          <a:sy n="53" d="100"/>
        </p:scale>
        <p:origin x="1668" y="56"/>
      </p:cViewPr>
      <p:guideLst>
        <p:guide orient="horz" pos="2381"/>
        <p:guide pos="3368"/>
      </p:guideLst>
    </p:cSldViewPr>
  </p:slideViewPr>
  <p:notesTextViewPr>
    <p:cViewPr>
      <p:scale>
        <a:sx n="1" d="1"/>
        <a:sy n="1" d="1"/>
      </p:scale>
      <p:origin x="0" y="0"/>
    </p:cViewPr>
  </p:notesTextViewPr>
  <p:sorterViewPr>
    <p:cViewPr>
      <p:scale>
        <a:sx n="80" d="100"/>
        <a:sy n="80" d="100"/>
      </p:scale>
      <p:origin x="0" y="-13576"/>
    </p:cViewPr>
  </p:sorterViewPr>
  <p:notesViewPr>
    <p:cSldViewPr>
      <p:cViewPr varScale="1">
        <p:scale>
          <a:sx n="85" d="100"/>
          <a:sy n="85" d="100"/>
        </p:scale>
        <p:origin x="3168"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APANDI Erica" userId="S::ekarapandi@iom.int::f8221aaa-d66c-4590-82aa-bfc311a09c2f" providerId="AD" clId="Web-{F1D9DF86-FAEA-1783-CC0D-FE1465D74AE4}"/>
    <pc:docChg chg="modSld">
      <pc:chgData name="KARAPANDI Erica" userId="S::ekarapandi@iom.int::f8221aaa-d66c-4590-82aa-bfc311a09c2f" providerId="AD" clId="Web-{F1D9DF86-FAEA-1783-CC0D-FE1465D74AE4}" dt="2019-01-18T15:23:08.624" v="44" actId="20577"/>
      <pc:docMkLst>
        <pc:docMk/>
      </pc:docMkLst>
      <pc:sldChg chg="modSp">
        <pc:chgData name="KARAPANDI Erica" userId="S::ekarapandi@iom.int::f8221aaa-d66c-4590-82aa-bfc311a09c2f" providerId="AD" clId="Web-{F1D9DF86-FAEA-1783-CC0D-FE1465D74AE4}" dt="2019-01-18T15:18:03.077" v="16" actId="20577"/>
        <pc:sldMkLst>
          <pc:docMk/>
          <pc:sldMk cId="284843541" sldId="373"/>
        </pc:sldMkLst>
        <pc:spChg chg="mod">
          <ac:chgData name="KARAPANDI Erica" userId="S::ekarapandi@iom.int::f8221aaa-d66c-4590-82aa-bfc311a09c2f" providerId="AD" clId="Web-{F1D9DF86-FAEA-1783-CC0D-FE1465D74AE4}" dt="2019-01-18T15:18:03.077" v="16" actId="20577"/>
          <ac:spMkLst>
            <pc:docMk/>
            <pc:sldMk cId="284843541" sldId="373"/>
            <ac:spMk id="5" creationId="{00000000-0000-0000-0000-000000000000}"/>
          </ac:spMkLst>
        </pc:spChg>
      </pc:sldChg>
      <pc:sldChg chg="modSp">
        <pc:chgData name="KARAPANDI Erica" userId="S::ekarapandi@iom.int::f8221aaa-d66c-4590-82aa-bfc311a09c2f" providerId="AD" clId="Web-{F1D9DF86-FAEA-1783-CC0D-FE1465D74AE4}" dt="2019-01-18T15:19:07.608" v="22" actId="20577"/>
        <pc:sldMkLst>
          <pc:docMk/>
          <pc:sldMk cId="2025904180" sldId="374"/>
        </pc:sldMkLst>
        <pc:spChg chg="mod">
          <ac:chgData name="KARAPANDI Erica" userId="S::ekarapandi@iom.int::f8221aaa-d66c-4590-82aa-bfc311a09c2f" providerId="AD" clId="Web-{F1D9DF86-FAEA-1783-CC0D-FE1465D74AE4}" dt="2019-01-18T15:19:07.608" v="22" actId="20577"/>
          <ac:spMkLst>
            <pc:docMk/>
            <pc:sldMk cId="2025904180" sldId="374"/>
            <ac:spMk id="5" creationId="{00000000-0000-0000-0000-000000000000}"/>
          </ac:spMkLst>
        </pc:spChg>
      </pc:sldChg>
      <pc:sldChg chg="modSp">
        <pc:chgData name="KARAPANDI Erica" userId="S::ekarapandi@iom.int::f8221aaa-d66c-4590-82aa-bfc311a09c2f" providerId="AD" clId="Web-{F1D9DF86-FAEA-1783-CC0D-FE1465D74AE4}" dt="2019-01-18T15:19:51.124" v="31" actId="20577"/>
        <pc:sldMkLst>
          <pc:docMk/>
          <pc:sldMk cId="3527110331" sldId="375"/>
        </pc:sldMkLst>
        <pc:spChg chg="mod">
          <ac:chgData name="KARAPANDI Erica" userId="S::ekarapandi@iom.int::f8221aaa-d66c-4590-82aa-bfc311a09c2f" providerId="AD" clId="Web-{F1D9DF86-FAEA-1783-CC0D-FE1465D74AE4}" dt="2019-01-18T15:19:51.124" v="31" actId="20577"/>
          <ac:spMkLst>
            <pc:docMk/>
            <pc:sldMk cId="3527110331" sldId="375"/>
            <ac:spMk id="5" creationId="{00000000-0000-0000-0000-000000000000}"/>
          </ac:spMkLst>
        </pc:spChg>
      </pc:sldChg>
      <pc:sldChg chg="modSp">
        <pc:chgData name="KARAPANDI Erica" userId="S::ekarapandi@iom.int::f8221aaa-d66c-4590-82aa-bfc311a09c2f" providerId="AD" clId="Web-{F1D9DF86-FAEA-1783-CC0D-FE1465D74AE4}" dt="2019-01-18T15:21:09.296" v="37" actId="20577"/>
        <pc:sldMkLst>
          <pc:docMk/>
          <pc:sldMk cId="841652266" sldId="378"/>
        </pc:sldMkLst>
        <pc:spChg chg="mod">
          <ac:chgData name="KARAPANDI Erica" userId="S::ekarapandi@iom.int::f8221aaa-d66c-4590-82aa-bfc311a09c2f" providerId="AD" clId="Web-{F1D9DF86-FAEA-1783-CC0D-FE1465D74AE4}" dt="2019-01-18T15:21:09.296" v="37" actId="20577"/>
          <ac:spMkLst>
            <pc:docMk/>
            <pc:sldMk cId="841652266" sldId="378"/>
            <ac:spMk id="5" creationId="{00000000-0000-0000-0000-000000000000}"/>
          </ac:spMkLst>
        </pc:spChg>
      </pc:sldChg>
      <pc:sldChg chg="modSp">
        <pc:chgData name="KARAPANDI Erica" userId="S::ekarapandi@iom.int::f8221aaa-d66c-4590-82aa-bfc311a09c2f" providerId="AD" clId="Web-{F1D9DF86-FAEA-1783-CC0D-FE1465D74AE4}" dt="2019-01-18T15:23:08.624" v="44" actId="20577"/>
        <pc:sldMkLst>
          <pc:docMk/>
          <pc:sldMk cId="2350669234" sldId="381"/>
        </pc:sldMkLst>
        <pc:spChg chg="mod">
          <ac:chgData name="KARAPANDI Erica" userId="S::ekarapandi@iom.int::f8221aaa-d66c-4590-82aa-bfc311a09c2f" providerId="AD" clId="Web-{F1D9DF86-FAEA-1783-CC0D-FE1465D74AE4}" dt="2019-01-18T15:23:08.624" v="44" actId="20577"/>
          <ac:spMkLst>
            <pc:docMk/>
            <pc:sldMk cId="2350669234" sldId="381"/>
            <ac:spMk id="5" creationId="{00000000-0000-0000-0000-000000000000}"/>
          </ac:spMkLst>
        </pc:spChg>
      </pc:sldChg>
    </pc:docChg>
  </pc:docChgLst>
  <pc:docChgLst>
    <pc:chgData name="KARAPANDI Erica" userId="S::ekarapandi@iom.int::f8221aaa-d66c-4590-82aa-bfc311a09c2f" providerId="AD" clId="Web-{B59A0D68-8415-7E4B-D008-0E74038759E6}"/>
    <pc:docChg chg="">
      <pc:chgData name="KARAPANDI Erica" userId="S::ekarapandi@iom.int::f8221aaa-d66c-4590-82aa-bfc311a09c2f" providerId="AD" clId="Web-{B59A0D68-8415-7E4B-D008-0E74038759E6}" dt="2019-01-21T08:46:37.953" v="0"/>
      <pc:docMkLst>
        <pc:docMk/>
      </pc:docMkLst>
      <pc:sldChg chg="delCm">
        <pc:chgData name="KARAPANDI Erica" userId="S::ekarapandi@iom.int::f8221aaa-d66c-4590-82aa-bfc311a09c2f" providerId="AD" clId="Web-{B59A0D68-8415-7E4B-D008-0E74038759E6}" dt="2019-01-21T08:46:37.953" v="0"/>
        <pc:sldMkLst>
          <pc:docMk/>
          <pc:sldMk cId="266370543" sldId="350"/>
        </pc:sldMkLst>
      </pc:sldChg>
    </pc:docChg>
  </pc:docChgLst>
  <pc:docChgLst>
    <pc:chgData name="Cynthia Birikundavyi" userId="5e07c705-1ce0-4f53-8bff-1b82e0056e30" providerId="ADAL" clId="{D0AA1CC3-57FB-4C16-BFC3-6219809FC1D3}"/>
    <pc:docChg chg="modSld">
      <pc:chgData name="Cynthia Birikundavyi" userId="5e07c705-1ce0-4f53-8bff-1b82e0056e30" providerId="ADAL" clId="{D0AA1CC3-57FB-4C16-BFC3-6219809FC1D3}" dt="2020-11-23T22:17:10.597" v="0"/>
      <pc:docMkLst>
        <pc:docMk/>
      </pc:docMkLst>
      <pc:sldChg chg="modNotes">
        <pc:chgData name="Cynthia Birikundavyi" userId="5e07c705-1ce0-4f53-8bff-1b82e0056e30" providerId="ADAL" clId="{D0AA1CC3-57FB-4C16-BFC3-6219809FC1D3}" dt="2020-11-23T22:17:10.597" v="0"/>
        <pc:sldMkLst>
          <pc:docMk/>
          <pc:sldMk cId="1781248729" sldId="348"/>
        </pc:sldMkLst>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 Id="rId4" Type="http://schemas.openxmlformats.org/officeDocument/2006/relationships/image" Target="../media/image35.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 Id="rId4" Type="http://schemas.openxmlformats.org/officeDocument/2006/relationships/image" Target="../media/image35.jpeg"/></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8C9362-0D5D-4FAC-AB0D-FC56CF6E2F8E}" type="doc">
      <dgm:prSet loTypeId="urn:microsoft.com/office/officeart/2008/layout/BendingPictureSemiTransparentText" loCatId="picture" qsTypeId="urn:microsoft.com/office/officeart/2005/8/quickstyle/simple1" qsCatId="simple" csTypeId="urn:microsoft.com/office/officeart/2005/8/colors/accent1_1" csCatId="accent1" phldr="1"/>
      <dgm:spPr/>
      <dgm:t>
        <a:bodyPr/>
        <a:lstStyle/>
        <a:p>
          <a:endParaRPr lang="en-GB"/>
        </a:p>
      </dgm:t>
    </dgm:pt>
    <dgm:pt modelId="{89ECE294-E20C-46EF-BD6E-80AAB3279BEB}" type="parTrans" cxnId="{5B78D19E-88C1-4556-A8B0-39DA44BBFC1B}">
      <dgm:prSet/>
      <dgm:spPr/>
      <dgm:t>
        <a:bodyPr/>
        <a:lstStyle/>
        <a:p>
          <a:pPr algn="ctr"/>
          <a:endParaRPr lang="en-GB"/>
        </a:p>
      </dgm:t>
    </dgm:pt>
    <dgm:pt modelId="{734229A3-4A6A-4E87-8501-A8711CEF1EF3}">
      <dgm:prSet phldrT="[Text]" custT="1"/>
      <dgm:spPr>
        <a:solidFill>
          <a:schemeClr val="tx1">
            <a:alpha val="40000"/>
          </a:schemeClr>
        </a:solidFill>
      </dgm:spPr>
      <dgm:t>
        <a:bodyPr/>
        <a:lstStyle/>
        <a:p>
          <a:pPr algn="ctr"/>
          <a:r>
            <a:rPr lang="pt-BR" sz="2800" b="0" i="0" strike="noStrike" cap="none" spc="0" baseline="0" dirty="0">
              <a:solidFill>
                <a:srgbClr val="FFFFFF"/>
              </a:solidFill>
              <a:effectLst/>
              <a:latin typeface="Calibri"/>
              <a:ea typeface="Calibri" charset="0"/>
              <a:cs typeface="Calibri" charset="0"/>
            </a:rPr>
            <a:t>Não causar danos</a:t>
          </a:r>
        </a:p>
      </dgm:t>
    </dgm:pt>
    <dgm:pt modelId="{105606CA-B900-4CCF-AA39-B95C627A97CB}" type="sibTrans" cxnId="{5B78D19E-88C1-4556-A8B0-39DA44BBFC1B}">
      <dgm:prSet/>
      <dgm:spPr/>
      <dgm:t>
        <a:bodyPr/>
        <a:lstStyle/>
        <a:p>
          <a:pPr algn="ctr"/>
          <a:endParaRPr lang="en-GB"/>
        </a:p>
      </dgm:t>
    </dgm:pt>
    <dgm:pt modelId="{A58E0A4D-302C-422F-A098-4AAA62C810A0}" type="parTrans" cxnId="{4812EAE1-F6A6-4797-BB4B-F2382BC7C2DF}">
      <dgm:prSet/>
      <dgm:spPr/>
      <dgm:t>
        <a:bodyPr/>
        <a:lstStyle/>
        <a:p>
          <a:pPr algn="ctr"/>
          <a:endParaRPr lang="en-GB"/>
        </a:p>
      </dgm:t>
    </dgm:pt>
    <dgm:pt modelId="{0740F467-F37B-4DB8-A9AF-778CC1D4C42B}">
      <dgm:prSet phldrT="[Text]" custT="1"/>
      <dgm:spPr>
        <a:solidFill>
          <a:schemeClr val="tx1">
            <a:alpha val="40000"/>
          </a:schemeClr>
        </a:solidFill>
      </dgm:spPr>
      <dgm:t>
        <a:bodyPr/>
        <a:lstStyle/>
        <a:p>
          <a:pPr algn="ctr"/>
          <a:r>
            <a:rPr lang="pt-BR" sz="2800" b="0" i="0" strike="noStrike" cap="none" spc="0" baseline="0" dirty="0">
              <a:solidFill>
                <a:srgbClr val="FFFFFF"/>
              </a:solidFill>
              <a:effectLst/>
              <a:latin typeface="Calibri"/>
              <a:ea typeface="Calibri" charset="0"/>
              <a:cs typeface="Calibri" charset="0"/>
            </a:rPr>
            <a:t>Imparcialidade</a:t>
          </a:r>
        </a:p>
      </dgm:t>
    </dgm:pt>
    <dgm:pt modelId="{DA356E77-B2E0-40B6-8389-2F69A246C32F}" type="sibTrans" cxnId="{4812EAE1-F6A6-4797-BB4B-F2382BC7C2DF}">
      <dgm:prSet/>
      <dgm:spPr/>
      <dgm:t>
        <a:bodyPr/>
        <a:lstStyle/>
        <a:p>
          <a:pPr algn="ctr"/>
          <a:endParaRPr lang="en-GB"/>
        </a:p>
      </dgm:t>
    </dgm:pt>
    <dgm:pt modelId="{09173A22-6FAF-4EFB-A710-E6DB42B4BDD4}" type="parTrans" cxnId="{A4250E5B-BF15-4428-824A-164C802F07B8}">
      <dgm:prSet/>
      <dgm:spPr/>
      <dgm:t>
        <a:bodyPr/>
        <a:lstStyle/>
        <a:p>
          <a:pPr algn="ctr"/>
          <a:endParaRPr lang="en-GB"/>
        </a:p>
      </dgm:t>
    </dgm:pt>
    <dgm:pt modelId="{ECCE8E25-3C93-4734-B518-6747814EA358}">
      <dgm:prSet phldrT="[Text]" custT="1"/>
      <dgm:spPr>
        <a:solidFill>
          <a:schemeClr val="tx1">
            <a:alpha val="40000"/>
          </a:schemeClr>
        </a:solidFill>
      </dgm:spPr>
      <dgm:t>
        <a:bodyPr/>
        <a:lstStyle/>
        <a:p>
          <a:pPr algn="ctr"/>
          <a:r>
            <a:rPr lang="pt-BR" sz="2800" b="0" i="0" strike="noStrike" cap="none" spc="0" baseline="0" dirty="0">
              <a:solidFill>
                <a:srgbClr val="FFFFFF"/>
              </a:solidFill>
              <a:effectLst/>
              <a:latin typeface="Calibri"/>
              <a:ea typeface="Calibri" charset="0"/>
              <a:cs typeface="Calibri" charset="0"/>
            </a:rPr>
            <a:t>Proteção contra violência</a:t>
          </a:r>
        </a:p>
      </dgm:t>
    </dgm:pt>
    <dgm:pt modelId="{FB9927ED-310A-443E-9283-613BF0D5B1B8}" type="sibTrans" cxnId="{A4250E5B-BF15-4428-824A-164C802F07B8}">
      <dgm:prSet/>
      <dgm:spPr/>
      <dgm:t>
        <a:bodyPr/>
        <a:lstStyle/>
        <a:p>
          <a:pPr algn="ctr"/>
          <a:endParaRPr lang="en-GB"/>
        </a:p>
      </dgm:t>
    </dgm:pt>
    <dgm:pt modelId="{9DE6047C-F1D1-4760-AADF-57CC0D4F7CA7}" type="parTrans" cxnId="{483EC880-7798-40A6-8B16-CEB99A57F333}">
      <dgm:prSet/>
      <dgm:spPr/>
      <dgm:t>
        <a:bodyPr/>
        <a:lstStyle/>
        <a:p>
          <a:pPr algn="ctr"/>
          <a:endParaRPr lang="en-GB"/>
        </a:p>
      </dgm:t>
    </dgm:pt>
    <dgm:pt modelId="{109B77D8-962C-466D-9E77-C32E5DB02564}">
      <dgm:prSet phldrT="[Text]" custT="1"/>
      <dgm:spPr>
        <a:solidFill>
          <a:schemeClr val="tx1">
            <a:lumMod val="95000"/>
            <a:lumOff val="5000"/>
            <a:alpha val="40000"/>
          </a:schemeClr>
        </a:solidFill>
      </dgm:spPr>
      <dgm:t>
        <a:bodyPr/>
        <a:lstStyle/>
        <a:p>
          <a:pPr algn="ctr"/>
          <a:r>
            <a:rPr lang="pt-BR" sz="2800" b="0" i="0" strike="noStrike" cap="none" spc="0" baseline="0" dirty="0">
              <a:solidFill>
                <a:srgbClr val="FFFFFF"/>
              </a:solidFill>
              <a:effectLst/>
              <a:latin typeface="Calibri"/>
              <a:ea typeface="Calibri" charset="0"/>
              <a:cs typeface="Calibri" charset="0"/>
            </a:rPr>
            <a:t>Ajudar a reivindicar direitos</a:t>
          </a:r>
        </a:p>
      </dgm:t>
    </dgm:pt>
    <dgm:pt modelId="{B53AFB90-D64D-4767-BEAB-CFBFDCE2640D}" type="sibTrans" cxnId="{483EC880-7798-40A6-8B16-CEB99A57F333}">
      <dgm:prSet/>
      <dgm:spPr/>
      <dgm:t>
        <a:bodyPr/>
        <a:lstStyle/>
        <a:p>
          <a:pPr algn="ctr"/>
          <a:endParaRPr lang="en-GB"/>
        </a:p>
      </dgm:t>
    </dgm:pt>
    <dgm:pt modelId="{E2831122-5915-4D63-B732-6987EDF578E2}" type="pres">
      <dgm:prSet presAssocID="{8A8C9362-0D5D-4FAC-AB0D-FC56CF6E2F8E}" presName="Name0" presStyleCnt="0">
        <dgm:presLayoutVars>
          <dgm:dir/>
          <dgm:resizeHandles val="exact"/>
        </dgm:presLayoutVars>
      </dgm:prSet>
      <dgm:spPr/>
    </dgm:pt>
    <dgm:pt modelId="{18EFE27C-6438-4BA0-A39D-FAA3D33118FA}" type="pres">
      <dgm:prSet presAssocID="{734229A3-4A6A-4E87-8501-A8711CEF1EF3}" presName="composite" presStyleCnt="0"/>
      <dgm:spPr/>
    </dgm:pt>
    <dgm:pt modelId="{582D0E90-116A-4EED-8574-0A93AF949F48}" type="pres">
      <dgm:prSet presAssocID="{734229A3-4A6A-4E87-8501-A8711CEF1EF3}" presName="rect1" presStyleLbl="bgShp" presStyleIdx="0" presStyleCnt="4"/>
      <dgm:spPr>
        <a:blipFill>
          <a:blip xmlns:r="http://schemas.openxmlformats.org/officeDocument/2006/relationships" r:embed="rId1">
            <a:extLst>
              <a:ext uri="{28A0092B-C50C-407E-A947-70E740481C1C}">
                <a14:useLocalDpi xmlns:a14="http://schemas.microsoft.com/office/drawing/2010/main"/>
              </a:ext>
            </a:extLst>
          </a:blip>
          <a:stretch>
            <a:fillRect/>
          </a:stretch>
        </a:blipFill>
      </dgm:spPr>
    </dgm:pt>
    <dgm:pt modelId="{C117D22B-C976-40DA-B7EF-9EF7F6397431}" type="pres">
      <dgm:prSet presAssocID="{734229A3-4A6A-4E87-8501-A8711CEF1EF3}" presName="rect2" presStyleLbl="trBgShp" presStyleIdx="0" presStyleCnt="4">
        <dgm:presLayoutVars>
          <dgm:bulletEnabled val="1"/>
        </dgm:presLayoutVars>
      </dgm:prSet>
      <dgm:spPr/>
    </dgm:pt>
    <dgm:pt modelId="{FEE103BA-82E2-45AA-82A2-23482C0C0194}" type="pres">
      <dgm:prSet presAssocID="{105606CA-B900-4CCF-AA39-B95C627A97CB}" presName="sibTrans" presStyleCnt="0"/>
      <dgm:spPr/>
    </dgm:pt>
    <dgm:pt modelId="{17F0EB7E-D1E1-4E67-AA20-ACE05557755D}" type="pres">
      <dgm:prSet presAssocID="{0740F467-F37B-4DB8-A9AF-778CC1D4C42B}" presName="composite" presStyleCnt="0"/>
      <dgm:spPr/>
    </dgm:pt>
    <dgm:pt modelId="{0ECF92DC-41CA-47A6-BCDE-C312D56E8923}" type="pres">
      <dgm:prSet presAssocID="{0740F467-F37B-4DB8-A9AF-778CC1D4C42B}" presName="rect1" presStyleLbl="bgShp" presStyleIdx="1" presStyleCnt="4"/>
      <dgm:spPr>
        <a:blipFill>
          <a:blip xmlns:r="http://schemas.openxmlformats.org/officeDocument/2006/relationships" r:embed="rId2">
            <a:extLst>
              <a:ext uri="{28A0092B-C50C-407E-A947-70E740481C1C}">
                <a14:useLocalDpi xmlns:a14="http://schemas.microsoft.com/office/drawing/2010/main"/>
              </a:ext>
            </a:extLst>
          </a:blip>
          <a:stretch>
            <a:fillRect/>
          </a:stretch>
        </a:blipFill>
      </dgm:spPr>
    </dgm:pt>
    <dgm:pt modelId="{96E388B3-8AAD-4A97-9D8C-3619734569A1}" type="pres">
      <dgm:prSet presAssocID="{0740F467-F37B-4DB8-A9AF-778CC1D4C42B}" presName="rect2" presStyleLbl="trBgShp" presStyleIdx="1" presStyleCnt="4">
        <dgm:presLayoutVars>
          <dgm:bulletEnabled val="1"/>
        </dgm:presLayoutVars>
      </dgm:prSet>
      <dgm:spPr/>
    </dgm:pt>
    <dgm:pt modelId="{619013DF-14AF-48E8-BB4E-75B4E6BAE970}" type="pres">
      <dgm:prSet presAssocID="{DA356E77-B2E0-40B6-8389-2F69A246C32F}" presName="sibTrans" presStyleCnt="0"/>
      <dgm:spPr/>
    </dgm:pt>
    <dgm:pt modelId="{BFCB23DF-AD67-40E1-9588-0161D6252B1C}" type="pres">
      <dgm:prSet presAssocID="{ECCE8E25-3C93-4734-B518-6747814EA358}" presName="composite" presStyleCnt="0"/>
      <dgm:spPr/>
    </dgm:pt>
    <dgm:pt modelId="{555BCE1D-540B-45B4-945D-AD1648B221C0}" type="pres">
      <dgm:prSet presAssocID="{ECCE8E25-3C93-4734-B518-6747814EA358}" presName="rect1" presStyleLbl="bgShp" presStyleIdx="2" presStyleCnt="4" custLinFactX="-100000" custLinFactY="12084" custLinFactNeighborX="-119696" custLinFactNeighborY="100000"/>
      <dgm:spPr>
        <a:blipFill>
          <a:blip xmlns:r="http://schemas.openxmlformats.org/officeDocument/2006/relationships" r:embed="rId3">
            <a:extLst>
              <a:ext uri="{28A0092B-C50C-407E-A947-70E740481C1C}">
                <a14:useLocalDpi xmlns:a14="http://schemas.microsoft.com/office/drawing/2010/main"/>
              </a:ext>
            </a:extLst>
          </a:blip>
          <a:stretch>
            <a:fillRect/>
          </a:stretch>
        </a:blipFill>
      </dgm:spPr>
    </dgm:pt>
    <dgm:pt modelId="{D94E820A-5B9C-42E8-95A4-C06871CCFFEE}" type="pres">
      <dgm:prSet presAssocID="{ECCE8E25-3C93-4734-B518-6747814EA358}" presName="rect2" presStyleLbl="trBgShp" presStyleIdx="2" presStyleCnt="4" custLinFactX="-100000" custLinFactY="200550" custLinFactNeighborX="-119696" custLinFactNeighborY="300000">
        <dgm:presLayoutVars>
          <dgm:bulletEnabled val="1"/>
        </dgm:presLayoutVars>
      </dgm:prSet>
      <dgm:spPr/>
    </dgm:pt>
    <dgm:pt modelId="{220310B5-E773-4587-8738-9DF08AC07180}" type="pres">
      <dgm:prSet presAssocID="{FB9927ED-310A-443E-9283-613BF0D5B1B8}" presName="sibTrans" presStyleCnt="0"/>
      <dgm:spPr/>
    </dgm:pt>
    <dgm:pt modelId="{5E4C6531-A4BB-4E16-8A96-4256FBB38EA7}" type="pres">
      <dgm:prSet presAssocID="{109B77D8-962C-466D-9E77-C32E5DB02564}" presName="composite" presStyleCnt="0"/>
      <dgm:spPr/>
    </dgm:pt>
    <dgm:pt modelId="{7C59650F-A4C9-494F-B273-1DE6832AB6AA}" type="pres">
      <dgm:prSet presAssocID="{109B77D8-962C-466D-9E77-C32E5DB02564}" presName="rect1" presStyleLbl="bgShp" presStyleIdx="3" presStyleCnt="4"/>
      <dgm:spPr>
        <a:blipFill>
          <a:blip xmlns:r="http://schemas.openxmlformats.org/officeDocument/2006/relationships" r:embed="rId4">
            <a:extLst>
              <a:ext uri="{28A0092B-C50C-407E-A947-70E740481C1C}">
                <a14:useLocalDpi xmlns:a14="http://schemas.microsoft.com/office/drawing/2010/main"/>
              </a:ext>
            </a:extLst>
          </a:blip>
          <a:stretch>
            <a:fillRect/>
          </a:stretch>
        </a:blipFill>
      </dgm:spPr>
    </dgm:pt>
    <dgm:pt modelId="{70494427-2FDF-495C-A9F7-50DA896C0275}" type="pres">
      <dgm:prSet presAssocID="{109B77D8-962C-466D-9E77-C32E5DB02564}" presName="rect2" presStyleLbl="trBgShp" presStyleIdx="3" presStyleCnt="4" custLinFactY="100000" custLinFactNeighborX="50" custLinFactNeighborY="190783">
        <dgm:presLayoutVars>
          <dgm:bulletEnabled val="1"/>
        </dgm:presLayoutVars>
      </dgm:prSet>
      <dgm:spPr/>
    </dgm:pt>
  </dgm:ptLst>
  <dgm:cxnLst>
    <dgm:cxn modelId="{A4250E5B-BF15-4428-824A-164C802F07B8}" srcId="{8A8C9362-0D5D-4FAC-AB0D-FC56CF6E2F8E}" destId="{ECCE8E25-3C93-4734-B518-6747814EA358}" srcOrd="2" destOrd="0" parTransId="{09173A22-6FAF-4EFB-A710-E6DB42B4BDD4}" sibTransId="{FB9927ED-310A-443E-9283-613BF0D5B1B8}"/>
    <dgm:cxn modelId="{62F28241-E740-45A3-9D40-96A8937E4484}" type="presOf" srcId="{ECCE8E25-3C93-4734-B518-6747814EA358}" destId="{D94E820A-5B9C-42E8-95A4-C06871CCFFEE}" srcOrd="0" destOrd="0" presId="urn:microsoft.com/office/officeart/2008/layout/BendingPictureSemiTransparentText"/>
    <dgm:cxn modelId="{BA9F3E57-8FD2-4321-93D2-1D66025F4ABE}" type="presOf" srcId="{8A8C9362-0D5D-4FAC-AB0D-FC56CF6E2F8E}" destId="{E2831122-5915-4D63-B732-6987EDF578E2}" srcOrd="0" destOrd="0" presId="urn:microsoft.com/office/officeart/2008/layout/BendingPictureSemiTransparentText"/>
    <dgm:cxn modelId="{483EC880-7798-40A6-8B16-CEB99A57F333}" srcId="{8A8C9362-0D5D-4FAC-AB0D-FC56CF6E2F8E}" destId="{109B77D8-962C-466D-9E77-C32E5DB02564}" srcOrd="3" destOrd="0" parTransId="{9DE6047C-F1D1-4760-AADF-57CC0D4F7CA7}" sibTransId="{B53AFB90-D64D-4767-BEAB-CFBFDCE2640D}"/>
    <dgm:cxn modelId="{D7A44688-5D45-4EB6-AF1B-09E8E8B5D51F}" type="presOf" srcId="{109B77D8-962C-466D-9E77-C32E5DB02564}" destId="{70494427-2FDF-495C-A9F7-50DA896C0275}" srcOrd="0" destOrd="0" presId="urn:microsoft.com/office/officeart/2008/layout/BendingPictureSemiTransparentText"/>
    <dgm:cxn modelId="{31B22590-4470-49D6-ADFE-283A7D97CE1D}" type="presOf" srcId="{734229A3-4A6A-4E87-8501-A8711CEF1EF3}" destId="{C117D22B-C976-40DA-B7EF-9EF7F6397431}" srcOrd="0" destOrd="0" presId="urn:microsoft.com/office/officeart/2008/layout/BendingPictureSemiTransparentText"/>
    <dgm:cxn modelId="{5B78D19E-88C1-4556-A8B0-39DA44BBFC1B}" srcId="{8A8C9362-0D5D-4FAC-AB0D-FC56CF6E2F8E}" destId="{734229A3-4A6A-4E87-8501-A8711CEF1EF3}" srcOrd="0" destOrd="0" parTransId="{89ECE294-E20C-46EF-BD6E-80AAB3279BEB}" sibTransId="{105606CA-B900-4CCF-AA39-B95C627A97CB}"/>
    <dgm:cxn modelId="{14DCB4AD-0C7A-46DE-8379-74DA8F6C770D}" type="presOf" srcId="{0740F467-F37B-4DB8-A9AF-778CC1D4C42B}" destId="{96E388B3-8AAD-4A97-9D8C-3619734569A1}" srcOrd="0" destOrd="0" presId="urn:microsoft.com/office/officeart/2008/layout/BendingPictureSemiTransparentText"/>
    <dgm:cxn modelId="{4812EAE1-F6A6-4797-BB4B-F2382BC7C2DF}" srcId="{8A8C9362-0D5D-4FAC-AB0D-FC56CF6E2F8E}" destId="{0740F467-F37B-4DB8-A9AF-778CC1D4C42B}" srcOrd="1" destOrd="0" parTransId="{A58E0A4D-302C-422F-A098-4AAA62C810A0}" sibTransId="{DA356E77-B2E0-40B6-8389-2F69A246C32F}"/>
    <dgm:cxn modelId="{47459AEB-554F-45AF-B2D5-7BF2427C32E9}" type="presParOf" srcId="{E2831122-5915-4D63-B732-6987EDF578E2}" destId="{18EFE27C-6438-4BA0-A39D-FAA3D33118FA}" srcOrd="0" destOrd="0" presId="urn:microsoft.com/office/officeart/2008/layout/BendingPictureSemiTransparentText"/>
    <dgm:cxn modelId="{4806DB8F-4E75-44A1-838A-CE55E13BEBCE}" type="presParOf" srcId="{18EFE27C-6438-4BA0-A39D-FAA3D33118FA}" destId="{582D0E90-116A-4EED-8574-0A93AF949F48}" srcOrd="0" destOrd="0" presId="urn:microsoft.com/office/officeart/2008/layout/BendingPictureSemiTransparentText"/>
    <dgm:cxn modelId="{BAA3B258-9603-4240-93FC-1782B6E0A6CD}" type="presParOf" srcId="{18EFE27C-6438-4BA0-A39D-FAA3D33118FA}" destId="{C117D22B-C976-40DA-B7EF-9EF7F6397431}" srcOrd="1" destOrd="0" presId="urn:microsoft.com/office/officeart/2008/layout/BendingPictureSemiTransparentText"/>
    <dgm:cxn modelId="{DCA5D45C-CFA2-483F-85CE-D7CA2CA3A622}" type="presParOf" srcId="{E2831122-5915-4D63-B732-6987EDF578E2}" destId="{FEE103BA-82E2-45AA-82A2-23482C0C0194}" srcOrd="1" destOrd="0" presId="urn:microsoft.com/office/officeart/2008/layout/BendingPictureSemiTransparentText"/>
    <dgm:cxn modelId="{0F2EF550-B95A-4E21-98DB-BD6E6164231C}" type="presParOf" srcId="{E2831122-5915-4D63-B732-6987EDF578E2}" destId="{17F0EB7E-D1E1-4E67-AA20-ACE05557755D}" srcOrd="2" destOrd="0" presId="urn:microsoft.com/office/officeart/2008/layout/BendingPictureSemiTransparentText"/>
    <dgm:cxn modelId="{FDCA79BC-163B-4084-8842-5DA63C0CC6B0}" type="presParOf" srcId="{17F0EB7E-D1E1-4E67-AA20-ACE05557755D}" destId="{0ECF92DC-41CA-47A6-BCDE-C312D56E8923}" srcOrd="0" destOrd="0" presId="urn:microsoft.com/office/officeart/2008/layout/BendingPictureSemiTransparentText"/>
    <dgm:cxn modelId="{46CF1D8D-E755-4F62-9651-A64659CB5500}" type="presParOf" srcId="{17F0EB7E-D1E1-4E67-AA20-ACE05557755D}" destId="{96E388B3-8AAD-4A97-9D8C-3619734569A1}" srcOrd="1" destOrd="0" presId="urn:microsoft.com/office/officeart/2008/layout/BendingPictureSemiTransparentText"/>
    <dgm:cxn modelId="{B4BC142B-BFB5-4853-9A80-1692E0838393}" type="presParOf" srcId="{E2831122-5915-4D63-B732-6987EDF578E2}" destId="{619013DF-14AF-48E8-BB4E-75B4E6BAE970}" srcOrd="3" destOrd="0" presId="urn:microsoft.com/office/officeart/2008/layout/BendingPictureSemiTransparentText"/>
    <dgm:cxn modelId="{EADCD084-7A3E-4FA5-A6D1-168F322A12B2}" type="presParOf" srcId="{E2831122-5915-4D63-B732-6987EDF578E2}" destId="{BFCB23DF-AD67-40E1-9588-0161D6252B1C}" srcOrd="4" destOrd="0" presId="urn:microsoft.com/office/officeart/2008/layout/BendingPictureSemiTransparentText"/>
    <dgm:cxn modelId="{9089D987-5CB1-45D6-B68A-085297FC08C7}" type="presParOf" srcId="{BFCB23DF-AD67-40E1-9588-0161D6252B1C}" destId="{555BCE1D-540B-45B4-945D-AD1648B221C0}" srcOrd="0" destOrd="0" presId="urn:microsoft.com/office/officeart/2008/layout/BendingPictureSemiTransparentText"/>
    <dgm:cxn modelId="{41BAEDC0-5D10-4A03-BFA2-B0669C71E715}" type="presParOf" srcId="{BFCB23DF-AD67-40E1-9588-0161D6252B1C}" destId="{D94E820A-5B9C-42E8-95A4-C06871CCFFEE}" srcOrd="1" destOrd="0" presId="urn:microsoft.com/office/officeart/2008/layout/BendingPictureSemiTransparentText"/>
    <dgm:cxn modelId="{929220EB-4A25-4382-95E3-DB35390C4CB5}" type="presParOf" srcId="{E2831122-5915-4D63-B732-6987EDF578E2}" destId="{220310B5-E773-4587-8738-9DF08AC07180}" srcOrd="5" destOrd="0" presId="urn:microsoft.com/office/officeart/2008/layout/BendingPictureSemiTransparentText"/>
    <dgm:cxn modelId="{33FC3338-C8FB-4144-B3E6-E57E26766A9D}" type="presParOf" srcId="{E2831122-5915-4D63-B732-6987EDF578E2}" destId="{5E4C6531-A4BB-4E16-8A96-4256FBB38EA7}" srcOrd="6" destOrd="0" presId="urn:microsoft.com/office/officeart/2008/layout/BendingPictureSemiTransparentText"/>
    <dgm:cxn modelId="{1A7A5588-D510-417F-A828-DE9AE1AD53EB}" type="presParOf" srcId="{5E4C6531-A4BB-4E16-8A96-4256FBB38EA7}" destId="{7C59650F-A4C9-494F-B273-1DE6832AB6AA}" srcOrd="0" destOrd="0" presId="urn:microsoft.com/office/officeart/2008/layout/BendingPictureSemiTransparentText"/>
    <dgm:cxn modelId="{7E208B61-059F-4EB0-AC81-6C8C4B6DF3DA}" type="presParOf" srcId="{5E4C6531-A4BB-4E16-8A96-4256FBB38EA7}" destId="{70494427-2FDF-495C-A9F7-50DA896C0275}" srcOrd="1" destOrd="0" presId="urn:microsoft.com/office/officeart/2008/layout/BendingPictureSemiTransparentTex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2DA3F16-B772-6D48-8405-9071DC279F2D}" type="doc">
      <dgm:prSet loTypeId="urn:microsoft.com/office/officeart/2005/8/layout/equation2" loCatId="" qsTypeId="urn:microsoft.com/office/officeart/2005/8/quickstyle/simple4" qsCatId="simple" csTypeId="urn:microsoft.com/office/officeart/2005/8/colors/colorful1" csCatId="colorful" phldr="1"/>
      <dgm:spPr/>
      <dgm:t>
        <a:bodyPr/>
        <a:lstStyle/>
        <a:p>
          <a:endParaRPr/>
        </a:p>
      </dgm:t>
    </dgm:pt>
    <dgm:pt modelId="{E0C1F59B-B809-B84F-8B43-E73254F5D646}" type="parTrans" cxnId="{61B431F6-E6B5-4C91-B5E3-670EB7BC4F48}">
      <dgm:prSet/>
      <dgm:spPr/>
      <dgm:t>
        <a:bodyPr/>
        <a:lstStyle/>
        <a:p>
          <a:endParaRPr lang="es-ES_tradnl"/>
        </a:p>
      </dgm:t>
    </dgm:pt>
    <dgm:pt modelId="{6A28B46D-ED2C-B54A-B411-21AB7C56DED6}">
      <dgm:prSet phldrT="[Text]" custT="1"/>
      <dgm:spPr/>
      <dgm:t>
        <a:bodyPr/>
        <a:lstStyle/>
        <a:p>
          <a:pPr marL="0" marR="0" indent="0" defTabSz="914400" eaLnBrk="1" fontAlgn="auto" latinLnBrk="0" hangingPunct="1">
            <a:lnSpc>
              <a:spcPct val="100000"/>
            </a:lnSpc>
            <a:spcBef>
              <a:spcPct val="0"/>
            </a:spcBef>
            <a:spcAft>
              <a:spcPct val="0"/>
            </a:spcAft>
            <a:buClrTx/>
            <a:buSzTx/>
            <a:buFontTx/>
            <a:buNone/>
            <a:defRPr/>
          </a:pPr>
          <a:r>
            <a:rPr lang="pt-BR" sz="2400" b="0" i="0" strike="noStrike" cap="none" spc="0" baseline="0" dirty="0">
              <a:solidFill>
                <a:srgbClr val="FFFFFF"/>
              </a:solidFill>
              <a:effectLst/>
              <a:latin typeface="Calibri"/>
              <a:ea typeface="Calibri" charset="0"/>
              <a:cs typeface="Calibri" charset="0"/>
            </a:rPr>
            <a:t>Princípios Humanitários</a:t>
          </a:r>
        </a:p>
      </dgm:t>
    </dgm:pt>
    <dgm:pt modelId="{D0BEFAF3-61E1-B746-962D-301C4DB33012}" type="sibTrans" cxnId="{61B431F6-E6B5-4C91-B5E3-670EB7BC4F48}">
      <dgm:prSet/>
      <dgm:spPr/>
      <dgm:t>
        <a:bodyPr/>
        <a:lstStyle/>
        <a:p>
          <a:endParaRPr lang="es-ES_tradnl" dirty="0"/>
        </a:p>
      </dgm:t>
    </dgm:pt>
    <dgm:pt modelId="{59D8C206-D035-F148-B978-3A48D85C1A7E}" type="parTrans" cxnId="{DDC20771-7FC5-49CC-A8BE-1A081C6CD987}">
      <dgm:prSet/>
      <dgm:spPr/>
      <dgm:t>
        <a:bodyPr/>
        <a:lstStyle/>
        <a:p>
          <a:endParaRPr lang="es-ES_tradnl"/>
        </a:p>
      </dgm:t>
    </dgm:pt>
    <dgm:pt modelId="{D656D946-AC51-9547-B71E-FDD01EB3C215}">
      <dgm:prSet phldrT="[Text]" custT="1"/>
      <dgm:spPr/>
      <dgm:t>
        <a:bodyPr/>
        <a:lstStyle/>
        <a:p>
          <a:r>
            <a:rPr lang="pt-BR" sz="2400" b="0" i="0" strike="noStrike" cap="none" spc="0" baseline="0" dirty="0">
              <a:solidFill>
                <a:srgbClr val="FFFFFF"/>
              </a:solidFill>
              <a:effectLst/>
              <a:latin typeface="Calibri"/>
              <a:ea typeface="Calibri" charset="0"/>
              <a:cs typeface="Calibri" charset="0"/>
            </a:rPr>
            <a:t>Princípios de Proteção</a:t>
          </a:r>
        </a:p>
      </dgm:t>
    </dgm:pt>
    <dgm:pt modelId="{E3A7B6D1-543E-5446-ABBE-B97E9AF5F072}" type="sibTrans" cxnId="{DDC20771-7FC5-49CC-A8BE-1A081C6CD987}">
      <dgm:prSet/>
      <dgm:spPr/>
      <dgm:t>
        <a:bodyPr/>
        <a:lstStyle/>
        <a:p>
          <a:endParaRPr lang="es-ES_tradnl" dirty="0"/>
        </a:p>
      </dgm:t>
    </dgm:pt>
    <dgm:pt modelId="{C9F08E36-DAE2-1C46-B93B-697029786885}" type="parTrans" cxnId="{A2E2D9D5-CE4D-4663-872C-6535A98A2D45}">
      <dgm:prSet/>
      <dgm:spPr/>
      <dgm:t>
        <a:bodyPr/>
        <a:lstStyle/>
        <a:p>
          <a:endParaRPr lang="es-ES_tradnl"/>
        </a:p>
      </dgm:t>
    </dgm:pt>
    <dgm:pt modelId="{FFB87C09-789C-6642-8DC9-71B6C3C5B166}">
      <dgm:prSet phldrT="[Text]" custT="1"/>
      <dgm:spPr/>
      <dgm:t>
        <a:bodyPr/>
        <a:lstStyle/>
        <a:p>
          <a:r>
            <a:rPr lang="pt-BR" sz="6300" b="0" i="0" strike="noStrike" cap="none" spc="0" baseline="0" dirty="0">
              <a:solidFill>
                <a:srgbClr val="FFFFFF"/>
              </a:solidFill>
              <a:effectLst/>
              <a:latin typeface="Calibri"/>
              <a:ea typeface="Calibri" charset="0"/>
              <a:cs typeface="Calibri" charset="0"/>
            </a:rPr>
            <a:t>Código de conduta</a:t>
          </a:r>
        </a:p>
      </dgm:t>
    </dgm:pt>
    <dgm:pt modelId="{F7A27D39-1774-7244-9DEE-91EF64B133C7}" type="sibTrans" cxnId="{A2E2D9D5-CE4D-4663-872C-6535A98A2D45}">
      <dgm:prSet/>
      <dgm:spPr/>
      <dgm:t>
        <a:bodyPr/>
        <a:lstStyle/>
        <a:p>
          <a:endParaRPr lang="es-ES_tradnl" dirty="0"/>
        </a:p>
      </dgm:t>
    </dgm:pt>
    <dgm:pt modelId="{F143A268-DE18-4740-A7D3-3B51C9E2FED3}" type="pres">
      <dgm:prSet presAssocID="{C2DA3F16-B772-6D48-8405-9071DC279F2D}" presName="Name0" presStyleCnt="0">
        <dgm:presLayoutVars>
          <dgm:dir/>
          <dgm:resizeHandles val="exact"/>
        </dgm:presLayoutVars>
      </dgm:prSet>
      <dgm:spPr/>
    </dgm:pt>
    <dgm:pt modelId="{5D1EC43A-2A54-BA4C-BD3F-EE69FCC64143}" type="pres">
      <dgm:prSet presAssocID="{C2DA3F16-B772-6D48-8405-9071DC279F2D}" presName="vNodes" presStyleCnt="0"/>
      <dgm:spPr/>
    </dgm:pt>
    <dgm:pt modelId="{870C3E9F-4AA6-9147-B385-D8B75C77F7F9}" type="pres">
      <dgm:prSet presAssocID="{6A28B46D-ED2C-B54A-B411-21AB7C56DED6}" presName="node" presStyleLbl="node1" presStyleIdx="0" presStyleCnt="3" custScaleX="154210">
        <dgm:presLayoutVars>
          <dgm:bulletEnabled val="1"/>
        </dgm:presLayoutVars>
      </dgm:prSet>
      <dgm:spPr/>
    </dgm:pt>
    <dgm:pt modelId="{0E73AFED-EF6C-CB44-A9DB-3573C2A9DC82}" type="pres">
      <dgm:prSet presAssocID="{D0BEFAF3-61E1-B746-962D-301C4DB33012}" presName="spacerT" presStyleCnt="0"/>
      <dgm:spPr/>
    </dgm:pt>
    <dgm:pt modelId="{86BB9D69-7EE9-4A4B-9FA7-A309F4E291F2}" type="pres">
      <dgm:prSet presAssocID="{D0BEFAF3-61E1-B746-962D-301C4DB33012}" presName="sibTrans" presStyleLbl="sibTrans2D1" presStyleIdx="0" presStyleCnt="2"/>
      <dgm:spPr/>
    </dgm:pt>
    <dgm:pt modelId="{441EDAB8-AC27-1743-B2E9-9981D8AFC861}" type="pres">
      <dgm:prSet presAssocID="{D0BEFAF3-61E1-B746-962D-301C4DB33012}" presName="spacerB" presStyleCnt="0"/>
      <dgm:spPr/>
    </dgm:pt>
    <dgm:pt modelId="{2801DC17-D5B2-8E4F-AE91-3BFD4DD855F9}" type="pres">
      <dgm:prSet presAssocID="{D656D946-AC51-9547-B71E-FDD01EB3C215}" presName="node" presStyleLbl="node1" presStyleIdx="1" presStyleCnt="3" custScaleX="154210">
        <dgm:presLayoutVars>
          <dgm:bulletEnabled val="1"/>
        </dgm:presLayoutVars>
      </dgm:prSet>
      <dgm:spPr/>
    </dgm:pt>
    <dgm:pt modelId="{67961B65-6005-984A-8001-F4ABD90805A3}" type="pres">
      <dgm:prSet presAssocID="{C2DA3F16-B772-6D48-8405-9071DC279F2D}" presName="sibTransLast" presStyleLbl="sibTrans2D1" presStyleIdx="1" presStyleCnt="2"/>
      <dgm:spPr/>
    </dgm:pt>
    <dgm:pt modelId="{653995F7-9C77-994C-8651-73245FF15C09}" type="pres">
      <dgm:prSet presAssocID="{C2DA3F16-B772-6D48-8405-9071DC279F2D}" presName="connectorText" presStyleLbl="sibTrans2D1" presStyleIdx="1" presStyleCnt="2"/>
      <dgm:spPr/>
    </dgm:pt>
    <dgm:pt modelId="{C93BC18C-5DC7-2542-BA40-453B07ABBE5B}" type="pres">
      <dgm:prSet presAssocID="{C2DA3F16-B772-6D48-8405-9071DC279F2D}" presName="lastNode" presStyleLbl="node1" presStyleIdx="2" presStyleCnt="3">
        <dgm:presLayoutVars>
          <dgm:bulletEnabled val="1"/>
        </dgm:presLayoutVars>
      </dgm:prSet>
      <dgm:spPr/>
    </dgm:pt>
  </dgm:ptLst>
  <dgm:cxnLst>
    <dgm:cxn modelId="{597F331C-8582-498C-B8FD-64F1918B09AB}" type="presOf" srcId="{FFB87C09-789C-6642-8DC9-71B6C3C5B166}" destId="{C93BC18C-5DC7-2542-BA40-453B07ABBE5B}" srcOrd="0" destOrd="0" presId="urn:microsoft.com/office/officeart/2005/8/layout/equation2"/>
    <dgm:cxn modelId="{41BAD21C-A00C-4D45-887D-768C96BA8E29}" type="presOf" srcId="{E3A7B6D1-543E-5446-ABBE-B97E9AF5F072}" destId="{653995F7-9C77-994C-8651-73245FF15C09}" srcOrd="1" destOrd="0" presId="urn:microsoft.com/office/officeart/2005/8/layout/equation2"/>
    <dgm:cxn modelId="{F232B63F-5691-488B-BD8F-D3CFDE8E0A76}" type="presOf" srcId="{D656D946-AC51-9547-B71E-FDD01EB3C215}" destId="{2801DC17-D5B2-8E4F-AE91-3BFD4DD855F9}" srcOrd="0" destOrd="0" presId="urn:microsoft.com/office/officeart/2005/8/layout/equation2"/>
    <dgm:cxn modelId="{1BE5AA6C-5F8B-46C4-AC64-DB0310D2D0F5}" type="presOf" srcId="{E3A7B6D1-543E-5446-ABBE-B97E9AF5F072}" destId="{67961B65-6005-984A-8001-F4ABD90805A3}" srcOrd="0" destOrd="0" presId="urn:microsoft.com/office/officeart/2005/8/layout/equation2"/>
    <dgm:cxn modelId="{B1D9CE50-B465-41D2-A865-A5CA7E6617DD}" type="presOf" srcId="{C2DA3F16-B772-6D48-8405-9071DC279F2D}" destId="{F143A268-DE18-4740-A7D3-3B51C9E2FED3}" srcOrd="0" destOrd="0" presId="urn:microsoft.com/office/officeart/2005/8/layout/equation2"/>
    <dgm:cxn modelId="{DDC20771-7FC5-49CC-A8BE-1A081C6CD987}" srcId="{C2DA3F16-B772-6D48-8405-9071DC279F2D}" destId="{D656D946-AC51-9547-B71E-FDD01EB3C215}" srcOrd="1" destOrd="0" parTransId="{59D8C206-D035-F148-B978-3A48D85C1A7E}" sibTransId="{E3A7B6D1-543E-5446-ABBE-B97E9AF5F072}"/>
    <dgm:cxn modelId="{986B5D84-ECE7-4B3E-89A2-1D142FEF634E}" type="presOf" srcId="{6A28B46D-ED2C-B54A-B411-21AB7C56DED6}" destId="{870C3E9F-4AA6-9147-B385-D8B75C77F7F9}" srcOrd="0" destOrd="0" presId="urn:microsoft.com/office/officeart/2005/8/layout/equation2"/>
    <dgm:cxn modelId="{5E4F4D87-7834-4664-A933-A9C435C5F194}" type="presOf" srcId="{F7A27D39-1774-7244-9DEE-91EF64B133C7}" destId="{653995F7-9C77-994C-8651-73245FF15C09}" srcOrd="1" destOrd="1" presId="urn:microsoft.com/office/officeart/2005/8/layout/equation2"/>
    <dgm:cxn modelId="{ED52F3BF-F162-435C-8E5B-FE6D6475947F}" type="presOf" srcId="{F7A27D39-1774-7244-9DEE-91EF64B133C7}" destId="{67961B65-6005-984A-8001-F4ABD90805A3}" srcOrd="0" destOrd="1" presId="urn:microsoft.com/office/officeart/2005/8/layout/equation2"/>
    <dgm:cxn modelId="{A2E2D9D5-CE4D-4663-872C-6535A98A2D45}" srcId="{C2DA3F16-B772-6D48-8405-9071DC279F2D}" destId="{FFB87C09-789C-6642-8DC9-71B6C3C5B166}" srcOrd="2" destOrd="0" parTransId="{C9F08E36-DAE2-1C46-B93B-697029786885}" sibTransId="{F7A27D39-1774-7244-9DEE-91EF64B133C7}"/>
    <dgm:cxn modelId="{A28D7AE4-9FE9-44FE-A7F9-8CE35BB57AF6}" type="presOf" srcId="{D0BEFAF3-61E1-B746-962D-301C4DB33012}" destId="{86BB9D69-7EE9-4A4B-9FA7-A309F4E291F2}" srcOrd="0" destOrd="0" presId="urn:microsoft.com/office/officeart/2005/8/layout/equation2"/>
    <dgm:cxn modelId="{61B431F6-E6B5-4C91-B5E3-670EB7BC4F48}" srcId="{C2DA3F16-B772-6D48-8405-9071DC279F2D}" destId="{6A28B46D-ED2C-B54A-B411-21AB7C56DED6}" srcOrd="0" destOrd="0" parTransId="{E0C1F59B-B809-B84F-8B43-E73254F5D646}" sibTransId="{D0BEFAF3-61E1-B746-962D-301C4DB33012}"/>
    <dgm:cxn modelId="{2E7F4DF4-51C9-49A8-B2C9-934B73C1061C}" type="presParOf" srcId="{F143A268-DE18-4740-A7D3-3B51C9E2FED3}" destId="{5D1EC43A-2A54-BA4C-BD3F-EE69FCC64143}" srcOrd="0" destOrd="0" presId="urn:microsoft.com/office/officeart/2005/8/layout/equation2"/>
    <dgm:cxn modelId="{2637EA0A-64E8-40A2-9B31-21AB0BEDD3B4}" type="presParOf" srcId="{5D1EC43A-2A54-BA4C-BD3F-EE69FCC64143}" destId="{870C3E9F-4AA6-9147-B385-D8B75C77F7F9}" srcOrd="0" destOrd="0" presId="urn:microsoft.com/office/officeart/2005/8/layout/equation2"/>
    <dgm:cxn modelId="{FE6D5A32-9A9B-49BF-AA92-BD8A45F15FC3}" type="presParOf" srcId="{5D1EC43A-2A54-BA4C-BD3F-EE69FCC64143}" destId="{0E73AFED-EF6C-CB44-A9DB-3573C2A9DC82}" srcOrd="1" destOrd="0" presId="urn:microsoft.com/office/officeart/2005/8/layout/equation2"/>
    <dgm:cxn modelId="{8EE5955C-DE85-4955-9F39-F3FE1092DA08}" type="presParOf" srcId="{5D1EC43A-2A54-BA4C-BD3F-EE69FCC64143}" destId="{86BB9D69-7EE9-4A4B-9FA7-A309F4E291F2}" srcOrd="2" destOrd="0" presId="urn:microsoft.com/office/officeart/2005/8/layout/equation2"/>
    <dgm:cxn modelId="{D0818F43-7E1E-4AEC-AD8E-CF52EF16264C}" type="presParOf" srcId="{5D1EC43A-2A54-BA4C-BD3F-EE69FCC64143}" destId="{441EDAB8-AC27-1743-B2E9-9981D8AFC861}" srcOrd="3" destOrd="0" presId="urn:microsoft.com/office/officeart/2005/8/layout/equation2"/>
    <dgm:cxn modelId="{186659CD-348F-42DA-9F2F-7B963DE6C897}" type="presParOf" srcId="{5D1EC43A-2A54-BA4C-BD3F-EE69FCC64143}" destId="{2801DC17-D5B2-8E4F-AE91-3BFD4DD855F9}" srcOrd="4" destOrd="0" presId="urn:microsoft.com/office/officeart/2005/8/layout/equation2"/>
    <dgm:cxn modelId="{4A9A9E5F-2E4C-49B4-A3F9-FE30394C64FF}" type="presParOf" srcId="{F143A268-DE18-4740-A7D3-3B51C9E2FED3}" destId="{67961B65-6005-984A-8001-F4ABD90805A3}" srcOrd="1" destOrd="0" presId="urn:microsoft.com/office/officeart/2005/8/layout/equation2"/>
    <dgm:cxn modelId="{05F4A250-0170-4485-858B-4F95E8A34539}" type="presParOf" srcId="{67961B65-6005-984A-8001-F4ABD90805A3}" destId="{653995F7-9C77-994C-8651-73245FF15C09}" srcOrd="0" destOrd="0" presId="urn:microsoft.com/office/officeart/2005/8/layout/equation2"/>
    <dgm:cxn modelId="{227196B2-213E-4AD5-9B7A-46AE9C87A349}" type="presParOf" srcId="{F143A268-DE18-4740-A7D3-3B51C9E2FED3}" destId="{C93BC18C-5DC7-2542-BA40-453B07ABBE5B}" srcOrd="2" destOrd="0" presId="urn:microsoft.com/office/officeart/2005/8/layout/equati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2D0E90-116A-4EED-8574-0A93AF949F48}">
      <dsp:nvSpPr>
        <dsp:cNvPr id="0" name=""/>
        <dsp:cNvSpPr/>
      </dsp:nvSpPr>
      <dsp:spPr>
        <a:xfrm>
          <a:off x="328277" y="5435"/>
          <a:ext cx="3716465" cy="3185451"/>
        </a:xfrm>
        <a:prstGeom prst="rect">
          <a:avLst/>
        </a:prstGeom>
        <a:blipFill>
          <a:blip xmlns:r="http://schemas.openxmlformats.org/officeDocument/2006/relationships" r:embed="rId1">
            <a:extLst>
              <a:ext uri="{28A0092B-C50C-407E-A947-70E740481C1C}">
                <a14:useLocalDpi xmlns:a14="http://schemas.microsoft.com/office/drawing/2010/main"/>
              </a:ext>
            </a:extLst>
          </a:blip>
          <a:stretch>
            <a:fillRect/>
          </a:stretch>
        </a:blipFill>
        <a:ln>
          <a:noFill/>
        </a:ln>
        <a:effectLst/>
      </dsp:spPr>
      <dsp:style>
        <a:lnRef idx="0">
          <a:scrgbClr r="0" g="0" b="0"/>
        </a:lnRef>
        <a:fillRef idx="1">
          <a:scrgbClr r="0" g="0" b="0"/>
        </a:fillRef>
        <a:effectRef idx="0">
          <a:scrgbClr r="0" g="0" b="0"/>
        </a:effectRef>
        <a:fontRef idx="minor"/>
      </dsp:style>
    </dsp:sp>
    <dsp:sp modelId="{C117D22B-C976-40DA-B7EF-9EF7F6397431}">
      <dsp:nvSpPr>
        <dsp:cNvPr id="0" name=""/>
        <dsp:cNvSpPr/>
      </dsp:nvSpPr>
      <dsp:spPr>
        <a:xfrm>
          <a:off x="328277" y="2235251"/>
          <a:ext cx="3716465" cy="764508"/>
        </a:xfrm>
        <a:prstGeom prst="rect">
          <a:avLst/>
        </a:prstGeom>
        <a:solidFill>
          <a:schemeClr val="tx1">
            <a:alpha val="40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pt-BR" sz="2800" b="0" i="0" strike="noStrike" kern="1200" cap="none" spc="0" baseline="0" dirty="0">
              <a:solidFill>
                <a:srgbClr val="FFFFFF"/>
              </a:solidFill>
              <a:effectLst/>
              <a:latin typeface="Calibri"/>
              <a:ea typeface="Calibri" charset="0"/>
              <a:cs typeface="Calibri" charset="0"/>
            </a:rPr>
            <a:t>Não causar danos</a:t>
          </a:r>
        </a:p>
      </dsp:txBody>
      <dsp:txXfrm>
        <a:off x="328277" y="2235251"/>
        <a:ext cx="3716465" cy="764508"/>
      </dsp:txXfrm>
    </dsp:sp>
    <dsp:sp modelId="{0ECF92DC-41CA-47A6-BCDE-C312D56E8923}">
      <dsp:nvSpPr>
        <dsp:cNvPr id="0" name=""/>
        <dsp:cNvSpPr/>
      </dsp:nvSpPr>
      <dsp:spPr>
        <a:xfrm>
          <a:off x="4423811" y="5435"/>
          <a:ext cx="3716465" cy="3185451"/>
        </a:xfrm>
        <a:prstGeom prst="rect">
          <a:avLst/>
        </a:prstGeom>
        <a:blipFill>
          <a:blip xmlns:r="http://schemas.openxmlformats.org/officeDocument/2006/relationships" r:embed="rId2">
            <a:extLst>
              <a:ext uri="{28A0092B-C50C-407E-A947-70E740481C1C}">
                <a14:useLocalDpi xmlns:a14="http://schemas.microsoft.com/office/drawing/2010/main"/>
              </a:ext>
            </a:extLst>
          </a:blip>
          <a:stretch>
            <a:fillRect/>
          </a:stretch>
        </a:blipFill>
        <a:ln>
          <a:noFill/>
        </a:ln>
        <a:effectLst/>
      </dsp:spPr>
      <dsp:style>
        <a:lnRef idx="0">
          <a:scrgbClr r="0" g="0" b="0"/>
        </a:lnRef>
        <a:fillRef idx="1">
          <a:scrgbClr r="0" g="0" b="0"/>
        </a:fillRef>
        <a:effectRef idx="0">
          <a:scrgbClr r="0" g="0" b="0"/>
        </a:effectRef>
        <a:fontRef idx="minor"/>
      </dsp:style>
    </dsp:sp>
    <dsp:sp modelId="{96E388B3-8AAD-4A97-9D8C-3619734569A1}">
      <dsp:nvSpPr>
        <dsp:cNvPr id="0" name=""/>
        <dsp:cNvSpPr/>
      </dsp:nvSpPr>
      <dsp:spPr>
        <a:xfrm>
          <a:off x="4423811" y="2235251"/>
          <a:ext cx="3716465" cy="764508"/>
        </a:xfrm>
        <a:prstGeom prst="rect">
          <a:avLst/>
        </a:prstGeom>
        <a:solidFill>
          <a:schemeClr val="tx1">
            <a:alpha val="40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pt-BR" sz="2800" b="0" i="0" strike="noStrike" kern="1200" cap="none" spc="0" baseline="0" dirty="0">
              <a:solidFill>
                <a:srgbClr val="FFFFFF"/>
              </a:solidFill>
              <a:effectLst/>
              <a:latin typeface="Calibri"/>
              <a:ea typeface="Calibri" charset="0"/>
              <a:cs typeface="Calibri" charset="0"/>
            </a:rPr>
            <a:t>Imparcialidade</a:t>
          </a:r>
        </a:p>
      </dsp:txBody>
      <dsp:txXfrm>
        <a:off x="4423811" y="2235251"/>
        <a:ext cx="3716465" cy="764508"/>
      </dsp:txXfrm>
    </dsp:sp>
    <dsp:sp modelId="{555BCE1D-540B-45B4-945D-AD1648B221C0}">
      <dsp:nvSpPr>
        <dsp:cNvPr id="0" name=""/>
        <dsp:cNvSpPr/>
      </dsp:nvSpPr>
      <dsp:spPr>
        <a:xfrm>
          <a:off x="354419" y="3567968"/>
          <a:ext cx="3716465" cy="3185451"/>
        </a:xfrm>
        <a:prstGeom prst="rect">
          <a:avLst/>
        </a:prstGeom>
        <a:blipFill>
          <a:blip xmlns:r="http://schemas.openxmlformats.org/officeDocument/2006/relationships" r:embed="rId3">
            <a:extLst>
              <a:ext uri="{28A0092B-C50C-407E-A947-70E740481C1C}">
                <a14:useLocalDpi xmlns:a14="http://schemas.microsoft.com/office/drawing/2010/main"/>
              </a:ext>
            </a:extLst>
          </a:blip>
          <a:stretch>
            <a:fillRect/>
          </a:stretch>
        </a:blipFill>
        <a:ln>
          <a:noFill/>
        </a:ln>
        <a:effectLst/>
      </dsp:spPr>
      <dsp:style>
        <a:lnRef idx="0">
          <a:scrgbClr r="0" g="0" b="0"/>
        </a:lnRef>
        <a:fillRef idx="1">
          <a:scrgbClr r="0" g="0" b="0"/>
        </a:fillRef>
        <a:effectRef idx="0">
          <a:scrgbClr r="0" g="0" b="0"/>
        </a:effectRef>
        <a:fontRef idx="minor"/>
      </dsp:style>
    </dsp:sp>
    <dsp:sp modelId="{D94E820A-5B9C-42E8-95A4-C06871CCFFEE}">
      <dsp:nvSpPr>
        <dsp:cNvPr id="0" name=""/>
        <dsp:cNvSpPr/>
      </dsp:nvSpPr>
      <dsp:spPr>
        <a:xfrm>
          <a:off x="354419" y="5988911"/>
          <a:ext cx="3716465" cy="764508"/>
        </a:xfrm>
        <a:prstGeom prst="rect">
          <a:avLst/>
        </a:prstGeom>
        <a:solidFill>
          <a:schemeClr val="tx1">
            <a:alpha val="40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pt-BR" sz="2800" b="0" i="0" strike="noStrike" kern="1200" cap="none" spc="0" baseline="0" dirty="0">
              <a:solidFill>
                <a:srgbClr val="FFFFFF"/>
              </a:solidFill>
              <a:effectLst/>
              <a:latin typeface="Calibri"/>
              <a:ea typeface="Calibri" charset="0"/>
              <a:cs typeface="Calibri" charset="0"/>
            </a:rPr>
            <a:t>Proteção contra violência</a:t>
          </a:r>
        </a:p>
      </dsp:txBody>
      <dsp:txXfrm>
        <a:off x="354419" y="5988911"/>
        <a:ext cx="3716465" cy="764508"/>
      </dsp:txXfrm>
    </dsp:sp>
    <dsp:sp modelId="{7C59650F-A4C9-494F-B273-1DE6832AB6AA}">
      <dsp:nvSpPr>
        <dsp:cNvPr id="0" name=""/>
        <dsp:cNvSpPr/>
      </dsp:nvSpPr>
      <dsp:spPr>
        <a:xfrm>
          <a:off x="4423811" y="3562533"/>
          <a:ext cx="3716465" cy="3185451"/>
        </a:xfrm>
        <a:prstGeom prst="rect">
          <a:avLst/>
        </a:prstGeom>
        <a:blipFill>
          <a:blip xmlns:r="http://schemas.openxmlformats.org/officeDocument/2006/relationships" r:embed="rId4">
            <a:extLst>
              <a:ext uri="{28A0092B-C50C-407E-A947-70E740481C1C}">
                <a14:useLocalDpi xmlns:a14="http://schemas.microsoft.com/office/drawing/2010/main"/>
              </a:ext>
            </a:extLst>
          </a:blip>
          <a:stretch>
            <a:fillRect/>
          </a:stretch>
        </a:blipFill>
        <a:ln>
          <a:noFill/>
        </a:ln>
        <a:effectLst/>
      </dsp:spPr>
      <dsp:style>
        <a:lnRef idx="0">
          <a:scrgbClr r="0" g="0" b="0"/>
        </a:lnRef>
        <a:fillRef idx="1">
          <a:scrgbClr r="0" g="0" b="0"/>
        </a:fillRef>
        <a:effectRef idx="0">
          <a:scrgbClr r="0" g="0" b="0"/>
        </a:effectRef>
        <a:fontRef idx="minor"/>
      </dsp:style>
    </dsp:sp>
    <dsp:sp modelId="{70494427-2FDF-495C-A9F7-50DA896C0275}">
      <dsp:nvSpPr>
        <dsp:cNvPr id="0" name=""/>
        <dsp:cNvSpPr/>
      </dsp:nvSpPr>
      <dsp:spPr>
        <a:xfrm>
          <a:off x="4425669" y="5988911"/>
          <a:ext cx="3716465" cy="764508"/>
        </a:xfrm>
        <a:prstGeom prst="rect">
          <a:avLst/>
        </a:prstGeom>
        <a:solidFill>
          <a:schemeClr val="tx1">
            <a:lumMod val="95000"/>
            <a:lumOff val="5000"/>
            <a:alpha val="40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pt-BR" sz="2800" b="0" i="0" strike="noStrike" kern="1200" cap="none" spc="0" baseline="0" dirty="0">
              <a:solidFill>
                <a:srgbClr val="FFFFFF"/>
              </a:solidFill>
              <a:effectLst/>
              <a:latin typeface="Calibri"/>
              <a:ea typeface="Calibri" charset="0"/>
              <a:cs typeface="Calibri" charset="0"/>
            </a:rPr>
            <a:t>Ajudar a reivindicar direitos</a:t>
          </a:r>
        </a:p>
      </dsp:txBody>
      <dsp:txXfrm>
        <a:off x="4425669" y="5988911"/>
        <a:ext cx="3716465" cy="76450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0C3E9F-4AA6-9147-B385-D8B75C77F7F9}">
      <dsp:nvSpPr>
        <dsp:cNvPr id="0" name=""/>
        <dsp:cNvSpPr/>
      </dsp:nvSpPr>
      <dsp:spPr>
        <a:xfrm>
          <a:off x="803305" y="994"/>
          <a:ext cx="3078625" cy="1996385"/>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marR="0" lvl="0" indent="0" algn="ctr" defTabSz="914400" eaLnBrk="1" fontAlgn="auto" latinLnBrk="0" hangingPunct="1">
            <a:lnSpc>
              <a:spcPct val="100000"/>
            </a:lnSpc>
            <a:spcBef>
              <a:spcPct val="0"/>
            </a:spcBef>
            <a:spcAft>
              <a:spcPct val="0"/>
            </a:spcAft>
            <a:buClrTx/>
            <a:buSzTx/>
            <a:buFontTx/>
            <a:buNone/>
            <a:defRPr/>
          </a:pPr>
          <a:r>
            <a:rPr lang="pt-BR" sz="2400" b="0" i="0" strike="noStrike" kern="1200" cap="none" spc="0" baseline="0" dirty="0">
              <a:solidFill>
                <a:srgbClr val="FFFFFF"/>
              </a:solidFill>
              <a:effectLst/>
              <a:latin typeface="Calibri"/>
              <a:ea typeface="Calibri" charset="0"/>
              <a:cs typeface="Calibri" charset="0"/>
            </a:rPr>
            <a:t>Princípios Humanitários</a:t>
          </a:r>
        </a:p>
      </dsp:txBody>
      <dsp:txXfrm>
        <a:off x="1254159" y="293358"/>
        <a:ext cx="2176917" cy="1411657"/>
      </dsp:txXfrm>
    </dsp:sp>
    <dsp:sp modelId="{86BB9D69-7EE9-4A4B-9FA7-A309F4E291F2}">
      <dsp:nvSpPr>
        <dsp:cNvPr id="0" name=""/>
        <dsp:cNvSpPr/>
      </dsp:nvSpPr>
      <dsp:spPr>
        <a:xfrm>
          <a:off x="1763666" y="2159485"/>
          <a:ext cx="1157903" cy="1157903"/>
        </a:xfrm>
        <a:prstGeom prst="mathPlus">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s-ES_tradnl" sz="1400" kern="1200" dirty="0"/>
        </a:p>
      </dsp:txBody>
      <dsp:txXfrm>
        <a:off x="1917146" y="2602267"/>
        <a:ext cx="850943" cy="272339"/>
      </dsp:txXfrm>
    </dsp:sp>
    <dsp:sp modelId="{2801DC17-D5B2-8E4F-AE91-3BFD4DD855F9}">
      <dsp:nvSpPr>
        <dsp:cNvPr id="0" name=""/>
        <dsp:cNvSpPr/>
      </dsp:nvSpPr>
      <dsp:spPr>
        <a:xfrm>
          <a:off x="803305" y="3479495"/>
          <a:ext cx="3078625" cy="1996385"/>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pt-BR" sz="2400" b="0" i="0" strike="noStrike" kern="1200" cap="none" spc="0" baseline="0" dirty="0">
              <a:solidFill>
                <a:srgbClr val="FFFFFF"/>
              </a:solidFill>
              <a:effectLst/>
              <a:latin typeface="Calibri"/>
              <a:ea typeface="Calibri" charset="0"/>
              <a:cs typeface="Calibri" charset="0"/>
            </a:rPr>
            <a:t>Princípios de Proteção</a:t>
          </a:r>
        </a:p>
      </dsp:txBody>
      <dsp:txXfrm>
        <a:off x="1254159" y="3771859"/>
        <a:ext cx="2176917" cy="1411657"/>
      </dsp:txXfrm>
    </dsp:sp>
    <dsp:sp modelId="{67961B65-6005-984A-8001-F4ABD90805A3}">
      <dsp:nvSpPr>
        <dsp:cNvPr id="0" name=""/>
        <dsp:cNvSpPr/>
      </dsp:nvSpPr>
      <dsp:spPr>
        <a:xfrm>
          <a:off x="4181388" y="2367109"/>
          <a:ext cx="634850" cy="742655"/>
        </a:xfrm>
        <a:prstGeom prst="rightArrow">
          <a:avLst>
            <a:gd name="adj1" fmla="val 60000"/>
            <a:gd name="adj2" fmla="val 5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s-ES_tradnl" sz="1400" kern="1200" dirty="0"/>
        </a:p>
        <a:p>
          <a:pPr marL="0" lvl="0" indent="0" algn="ctr" defTabSz="622300">
            <a:lnSpc>
              <a:spcPct val="90000"/>
            </a:lnSpc>
            <a:spcBef>
              <a:spcPct val="0"/>
            </a:spcBef>
            <a:spcAft>
              <a:spcPct val="35000"/>
            </a:spcAft>
            <a:buNone/>
          </a:pPr>
          <a:endParaRPr lang="es-ES_tradnl" sz="1400" kern="1200" dirty="0"/>
        </a:p>
      </dsp:txBody>
      <dsp:txXfrm>
        <a:off x="4181388" y="2515640"/>
        <a:ext cx="444395" cy="445593"/>
      </dsp:txXfrm>
    </dsp:sp>
    <dsp:sp modelId="{C93BC18C-5DC7-2542-BA40-453B07ABBE5B}">
      <dsp:nvSpPr>
        <dsp:cNvPr id="0" name=""/>
        <dsp:cNvSpPr/>
      </dsp:nvSpPr>
      <dsp:spPr>
        <a:xfrm>
          <a:off x="5079762" y="742052"/>
          <a:ext cx="3992770" cy="3992770"/>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2800350">
            <a:lnSpc>
              <a:spcPct val="90000"/>
            </a:lnSpc>
            <a:spcBef>
              <a:spcPct val="0"/>
            </a:spcBef>
            <a:spcAft>
              <a:spcPct val="35000"/>
            </a:spcAft>
            <a:buNone/>
          </a:pPr>
          <a:r>
            <a:rPr lang="pt-BR" sz="6300" b="0" i="0" strike="noStrike" kern="1200" cap="none" spc="0" baseline="0" dirty="0">
              <a:solidFill>
                <a:srgbClr val="FFFFFF"/>
              </a:solidFill>
              <a:effectLst/>
              <a:latin typeface="Calibri"/>
              <a:ea typeface="Calibri" charset="0"/>
              <a:cs typeface="Calibri" charset="0"/>
            </a:rPr>
            <a:t>Código de conduta</a:t>
          </a:r>
        </a:p>
      </dsp:txBody>
      <dsp:txXfrm>
        <a:off x="5664490" y="1326780"/>
        <a:ext cx="2823314" cy="2823314"/>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534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5348"/>
          </a:xfrm>
          <a:prstGeom prst="rect">
            <a:avLst/>
          </a:prstGeom>
        </p:spPr>
        <p:txBody>
          <a:bodyPr vert="horz" lIns="91440" tIns="45720" rIns="91440" bIns="45720" rtlCol="0"/>
          <a:lstStyle>
            <a:lvl1pPr algn="r">
              <a:defRPr sz="1200"/>
            </a:lvl1pPr>
          </a:lstStyle>
          <a:p>
            <a:fld id="{7277BF71-CEB3-4FA3-95E4-7278DE0A3C5D}" type="datetimeFigureOut">
              <a:rPr lang="en-GB" smtClean="0"/>
              <a:t>23/11/2020</a:t>
            </a:fld>
            <a:endParaRPr lang="en-GB"/>
          </a:p>
        </p:txBody>
      </p:sp>
      <p:sp>
        <p:nvSpPr>
          <p:cNvPr id="4" name="Footer Placeholder 3"/>
          <p:cNvSpPr>
            <a:spLocks noGrp="1"/>
          </p:cNvSpPr>
          <p:nvPr>
            <p:ph type="ftr" sz="quarter" idx="2"/>
          </p:nvPr>
        </p:nvSpPr>
        <p:spPr>
          <a:xfrm>
            <a:off x="0" y="9377318"/>
            <a:ext cx="2945659" cy="49534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377318"/>
            <a:ext cx="2945659" cy="495347"/>
          </a:xfrm>
          <a:prstGeom prst="rect">
            <a:avLst/>
          </a:prstGeom>
        </p:spPr>
        <p:txBody>
          <a:bodyPr vert="horz" lIns="91440" tIns="45720" rIns="91440" bIns="45720" rtlCol="0" anchor="b"/>
          <a:lstStyle>
            <a:lvl1pPr algn="r">
              <a:defRPr sz="1200"/>
            </a:lvl1pPr>
          </a:lstStyle>
          <a:p>
            <a:fld id="{2D82F10C-21F3-4BD4-AB60-4B9EA885D7D8}" type="slidenum">
              <a:rPr lang="en-GB" smtClean="0"/>
              <a:t>‹#›</a:t>
            </a:fld>
            <a:endParaRPr lang="en-GB"/>
          </a:p>
        </p:txBody>
      </p:sp>
    </p:spTree>
    <p:extLst>
      <p:ext uri="{BB962C8B-B14F-4D97-AF65-F5344CB8AC3E}">
        <p14:creationId xmlns:p14="http://schemas.microsoft.com/office/powerpoint/2010/main" val="1798883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534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5348"/>
          </a:xfrm>
          <a:prstGeom prst="rect">
            <a:avLst/>
          </a:prstGeom>
        </p:spPr>
        <p:txBody>
          <a:bodyPr vert="horz" lIns="91440" tIns="45720" rIns="91440" bIns="45720" rtlCol="0"/>
          <a:lstStyle>
            <a:lvl1pPr algn="r">
              <a:defRPr sz="1200"/>
            </a:lvl1pPr>
          </a:lstStyle>
          <a:p>
            <a:fld id="{6FDC5ACF-D034-4F45-8610-CB6613FE683F}" type="datetimeFigureOut">
              <a:rPr lang="en-GB" smtClean="0"/>
              <a:t>23/11/2020</a:t>
            </a:fld>
            <a:endParaRPr lang="en-GB"/>
          </a:p>
        </p:txBody>
      </p:sp>
      <p:sp>
        <p:nvSpPr>
          <p:cNvPr id="4" name="Slide Image Placeholder 3"/>
          <p:cNvSpPr>
            <a:spLocks noGrp="1" noRot="1" noChangeAspect="1"/>
          </p:cNvSpPr>
          <p:nvPr>
            <p:ph type="sldImg" idx="2"/>
          </p:nvPr>
        </p:nvSpPr>
        <p:spPr>
          <a:xfrm>
            <a:off x="1042988" y="1235075"/>
            <a:ext cx="4711700" cy="3330575"/>
          </a:xfrm>
          <a:prstGeom prst="rect">
            <a:avLst/>
          </a:prstGeom>
          <a:noFill/>
          <a:ln w="12700">
            <a:solidFill>
              <a:prstClr val="black"/>
            </a:solidFill>
          </a:ln>
        </p:spPr>
      </p:sp>
      <p:sp>
        <p:nvSpPr>
          <p:cNvPr id="5" name="Notes Placeholder 4"/>
          <p:cNvSpPr>
            <a:spLocks noGrp="1"/>
          </p:cNvSpPr>
          <p:nvPr>
            <p:ph type="body" sz="quarter" idx="3"/>
          </p:nvPr>
        </p:nvSpPr>
        <p:spPr>
          <a:xfrm>
            <a:off x="679768" y="4751219"/>
            <a:ext cx="5438140" cy="388736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377318"/>
            <a:ext cx="2945659" cy="49534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377318"/>
            <a:ext cx="2945659" cy="495347"/>
          </a:xfrm>
          <a:prstGeom prst="rect">
            <a:avLst/>
          </a:prstGeom>
        </p:spPr>
        <p:txBody>
          <a:bodyPr vert="horz" lIns="91440" tIns="45720" rIns="91440" bIns="45720" rtlCol="0" anchor="b"/>
          <a:lstStyle>
            <a:lvl1pPr algn="r">
              <a:defRPr sz="1200"/>
            </a:lvl1pPr>
          </a:lstStyle>
          <a:p>
            <a:fld id="{D2A815C3-FF10-434B-B435-6E13A5278B79}" type="slidenum">
              <a:rPr lang="en-GB" smtClean="0"/>
              <a:t>‹#›</a:t>
            </a:fld>
            <a:endParaRPr lang="en-GB"/>
          </a:p>
        </p:txBody>
      </p:sp>
    </p:spTree>
    <p:extLst>
      <p:ext uri="{BB962C8B-B14F-4D97-AF65-F5344CB8AC3E}">
        <p14:creationId xmlns:p14="http://schemas.microsoft.com/office/powerpoint/2010/main" val="2634748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spherehandbook.org/en/protection-principle-1-avoid-exposing-people-to-further-harm-as-a-result-of-your-actions/"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www.spherehandbook.org/en/protection-principle-4-assist-people-to-claim-their-rights-access-available-remedies-and-recover-from-the-effects-of-abuse/" TargetMode="External"/><Relationship Id="rId5" Type="http://schemas.openxmlformats.org/officeDocument/2006/relationships/hyperlink" Target="http://www.spherehandbook.org/en/protection-principle-3-protect-people-from-physical-and-psychological-harm-arising-from-violence-and-coercion/" TargetMode="External"/><Relationship Id="rId4" Type="http://schemas.openxmlformats.org/officeDocument/2006/relationships/hyperlink" Target="http://www.spherehandbook.org/en/protection-principle-2-ensure-people-s-access-to-impartial-assistance-in-proportion-to-need-and-without-discrimination/"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daccess-dds-ny.un.org/doc/UNDOC/GEN/N03/550/40/PDF/N0355040.pdf?OpenElement"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youtube.com/watch?v=l8H4_PTrkjU"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2053" b="0" i="0" strike="noStrike" cap="none" spc="0" baseline="0" dirty="0">
                <a:solidFill>
                  <a:srgbClr val="000000"/>
                </a:solidFill>
                <a:effectLst/>
                <a:latin typeface="Calibri"/>
                <a:ea typeface="Calibri" charset="0"/>
                <a:cs typeface="Calibri" charset="0"/>
              </a:rPr>
              <a:t>Modificar os objetivos de acordo com as atividades que serão usadas na sessão</a:t>
            </a:r>
          </a:p>
        </p:txBody>
      </p:sp>
      <p:sp>
        <p:nvSpPr>
          <p:cNvPr id="4" name="Slide Number Placeholder 3"/>
          <p:cNvSpPr>
            <a:spLocks noGrp="1"/>
          </p:cNvSpPr>
          <p:nvPr>
            <p:ph type="sldNum" sz="quarter" idx="10"/>
          </p:nvPr>
        </p:nvSpPr>
        <p:spPr/>
        <p:txBody>
          <a:bodyPr/>
          <a:lstStyle/>
          <a:p>
            <a:fld id="{D2A815C3-FF10-434B-B435-6E13A5278B79}" type="slidenum">
              <a:rPr lang="en-GB" smtClean="0"/>
              <a:t>2</a:t>
            </a:fld>
            <a:endParaRPr lang="en-GB" dirty="0"/>
          </a:p>
        </p:txBody>
      </p:sp>
    </p:spTree>
    <p:extLst>
      <p:ext uri="{BB962C8B-B14F-4D97-AF65-F5344CB8AC3E}">
        <p14:creationId xmlns:p14="http://schemas.microsoft.com/office/powerpoint/2010/main" val="36263665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MENSAGENS PRINCIPAIS:</a:t>
            </a:r>
          </a:p>
          <a:p>
            <a:pPr lvl="0"/>
            <a:endParaRPr lang="en-GB"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Um Código de Conduta pode ser específico da agência, ou a agência pode consultar o </a:t>
            </a:r>
            <a:r>
              <a:rPr lang="pt-BR" sz="1200" b="1" i="0" strike="noStrike" cap="none" spc="0" baseline="0" dirty="0">
                <a:solidFill>
                  <a:srgbClr val="000000"/>
                </a:solidFill>
                <a:effectLst/>
                <a:latin typeface="Calibri"/>
                <a:ea typeface="Calibri" charset="0"/>
                <a:cs typeface="Calibri" charset="0"/>
              </a:rPr>
              <a:t>Código de Conduta do Movimento da Cruz Vermelha e do Crescente Vermelho</a:t>
            </a:r>
            <a:r>
              <a:rPr lang="pt-BR" sz="1200" b="0" i="0" strike="noStrike" cap="none" spc="0" baseline="0" dirty="0">
                <a:solidFill>
                  <a:srgbClr val="000000"/>
                </a:solidFill>
                <a:effectLst/>
                <a:latin typeface="Calibri"/>
                <a:ea typeface="Calibri" charset="0"/>
                <a:cs typeface="Calibri" charset="0"/>
              </a:rPr>
              <a:t>. </a:t>
            </a:r>
          </a:p>
          <a:p>
            <a:pPr lvl="0"/>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ct val="0"/>
              </a:spcAft>
              <a:buClrTx/>
              <a:buSzTx/>
              <a:buFontTx/>
              <a:buNone/>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PONTOS DE DISCUSSÃO:</a:t>
            </a:r>
          </a:p>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O compromisso com o Código de Conduta por organizações humanitárias individuais busca orientar e proteger os padrões de comportamento dentro de cada organização. Desde o desenvolvimento do Código de Conduta, ocorreram muitos desenvolvimentos em padrões e mecanismos para melhorar a resposta humanitária, no entanto, o código permanece como uma referência fundamental. </a:t>
            </a:r>
          </a:p>
          <a:p>
            <a:pPr marL="0" marR="0" indent="0" algn="l" defTabSz="914400" rtl="0" eaLnBrk="1" fontAlgn="auto" latinLnBrk="0" hangingPunct="1">
              <a:lnSpc>
                <a:spcPct val="100000"/>
              </a:lnSpc>
              <a:spcBef>
                <a:spcPct val="0"/>
              </a:spcBef>
              <a:spcAft>
                <a:spcPct val="0"/>
              </a:spcAft>
              <a:buClrTx/>
              <a:buSzTx/>
              <a:buFontTx/>
              <a:buNone/>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ct val="0"/>
              </a:spcAft>
              <a:buClrTx/>
              <a:buSzTx/>
              <a:buFontTx/>
              <a:buNone/>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ct val="0"/>
              </a:spcAft>
              <a:buClrTx/>
              <a:buSzTx/>
              <a:buFontTx/>
              <a:buNone/>
              <a:defRPr/>
            </a:pPr>
            <a:endParaRPr lang="en-US" sz="1200" kern="1200" dirty="0">
              <a:solidFill>
                <a:schemeClr val="tx1"/>
              </a:solidFill>
              <a:effectLst/>
              <a:latin typeface="+mn-lt"/>
              <a:ea typeface="+mn-ea"/>
              <a:cs typeface="+mn-cs"/>
            </a:endParaRP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11</a:t>
            </a:fld>
            <a:endParaRPr lang="en-GB" dirty="0"/>
          </a:p>
        </p:txBody>
      </p:sp>
    </p:spTree>
    <p:extLst>
      <p:ext uri="{BB962C8B-B14F-4D97-AF65-F5344CB8AC3E}">
        <p14:creationId xmlns:p14="http://schemas.microsoft.com/office/powerpoint/2010/main" val="14216775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MENSAGENS PRINCIPAIS:</a:t>
            </a:r>
          </a:p>
          <a:p>
            <a:pPr lvl="0"/>
            <a:r>
              <a:rPr lang="pt-BR" sz="1200" b="0" i="0" strike="noStrike" cap="none" spc="0" baseline="0" dirty="0">
                <a:solidFill>
                  <a:srgbClr val="000000"/>
                </a:solidFill>
                <a:effectLst/>
                <a:latin typeface="Calibri"/>
                <a:ea typeface="Calibri" charset="0"/>
                <a:cs typeface="Calibri" charset="0"/>
              </a:rPr>
              <a:t>Um Código de Conduta pode ser específico da agência, ou a agência pode consultar o </a:t>
            </a:r>
            <a:r>
              <a:rPr lang="pt-BR" sz="1200" b="1" i="0" strike="noStrike" cap="none" spc="0" baseline="0" dirty="0">
                <a:solidFill>
                  <a:srgbClr val="000000"/>
                </a:solidFill>
                <a:effectLst/>
                <a:latin typeface="Calibri"/>
                <a:ea typeface="Calibri" charset="0"/>
                <a:cs typeface="Calibri" charset="0"/>
              </a:rPr>
              <a:t>Código de Conduta do Movimento da Cruz Vermelha e do Crescente Vermelho</a:t>
            </a:r>
            <a:r>
              <a:rPr lang="pt-BR" sz="1200" b="0" i="0" strike="noStrike" cap="none" spc="0" baseline="0" dirty="0">
                <a:solidFill>
                  <a:srgbClr val="000000"/>
                </a:solidFill>
                <a:effectLst/>
                <a:latin typeface="Calibri"/>
                <a:ea typeface="Calibri" charset="0"/>
                <a:cs typeface="Calibri" charset="0"/>
              </a:rPr>
              <a:t>. </a:t>
            </a:r>
          </a:p>
          <a:p>
            <a:pPr lvl="0"/>
            <a:endParaRPr lang="en-GB"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Os códigos de conduta estabelecem padrões de comportamento ético entre os funcionários do acampamento e buscam promover maior responsabilidade e transparência para todas as agências que trabalham em um ambiente de acampamento. Uma variação desta ferramenta pode ser desenvolvida para orientar o comportamento dos representantes em um acampamento.</a:t>
            </a:r>
            <a:endParaRPr lang="en-US" sz="1200" kern="1200" dirty="0">
              <a:solidFill>
                <a:schemeClr val="tx1"/>
              </a:solidFill>
              <a:effectLst/>
              <a:latin typeface="+mn-lt"/>
              <a:ea typeface="+mn-ea"/>
              <a:cs typeface="+mn-cs"/>
            </a:endParaRPr>
          </a:p>
          <a:p>
            <a:pPr lvl="0"/>
            <a:endParaRPr lang="en-GB"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Todo os funcionários que trabalham em um acampamento e estruturas semelhantes a acampamentos devem ser </a:t>
            </a:r>
            <a:r>
              <a:rPr lang="pt-BR" sz="1200" b="1" i="0" strike="noStrike" cap="none" spc="0" baseline="0" dirty="0">
                <a:solidFill>
                  <a:srgbClr val="000000"/>
                </a:solidFill>
                <a:effectLst/>
                <a:latin typeface="Calibri"/>
                <a:ea typeface="Calibri" charset="0"/>
                <a:cs typeface="Calibri" charset="0"/>
              </a:rPr>
              <a:t>treinados </a:t>
            </a:r>
            <a:r>
              <a:rPr lang="pt-BR" sz="1200" b="0" i="0" strike="noStrike" cap="none" spc="0" baseline="0" dirty="0">
                <a:solidFill>
                  <a:srgbClr val="000000"/>
                </a:solidFill>
                <a:effectLst/>
                <a:latin typeface="Calibri"/>
                <a:ea typeface="Calibri" charset="0"/>
                <a:cs typeface="Calibri" charset="0"/>
              </a:rPr>
              <a:t>nos Princípios Humanitários e Não Causar Danos (um dos Princípios de Proteção) e </a:t>
            </a:r>
            <a:r>
              <a:rPr lang="pt-BR" sz="1200" b="1" i="0" strike="noStrike" cap="none" spc="0" baseline="0" dirty="0">
                <a:solidFill>
                  <a:srgbClr val="000000"/>
                </a:solidFill>
                <a:effectLst/>
                <a:latin typeface="Calibri"/>
                <a:ea typeface="Calibri" charset="0"/>
                <a:cs typeface="Calibri" charset="0"/>
              </a:rPr>
              <a:t>assinar e cumprir </a:t>
            </a:r>
            <a:r>
              <a:rPr lang="pt-BR" sz="1200" b="0" i="0" strike="noStrike" cap="none" spc="0" baseline="0" dirty="0">
                <a:solidFill>
                  <a:srgbClr val="000000"/>
                </a:solidFill>
                <a:effectLst/>
                <a:latin typeface="Calibri"/>
                <a:ea typeface="Calibri" charset="0"/>
                <a:cs typeface="Calibri" charset="0"/>
              </a:rPr>
              <a:t>o Código de Conduta </a:t>
            </a:r>
            <a:endParaRPr lang="en-US" sz="1200" kern="1200" dirty="0">
              <a:solidFill>
                <a:schemeClr val="tx1"/>
              </a:solidFill>
              <a:effectLst/>
              <a:latin typeface="+mn-lt"/>
              <a:ea typeface="+mn-ea"/>
              <a:cs typeface="+mn-cs"/>
            </a:endParaRPr>
          </a:p>
          <a:p>
            <a:pPr lvl="0"/>
            <a:endParaRPr lang="en-US" sz="1200" b="0" kern="1200" dirty="0">
              <a:solidFill>
                <a:schemeClr val="tx1"/>
              </a:solidFill>
              <a:effectLst/>
              <a:latin typeface="+mn-lt"/>
              <a:ea typeface="+mn-ea"/>
              <a:cs typeface="+mn-cs"/>
            </a:endParaRPr>
          </a:p>
          <a:p>
            <a:pPr lvl="0"/>
            <a:r>
              <a:rPr lang="pt-BR" sz="1200" b="0" i="0" strike="noStrike" cap="none" spc="0" baseline="0" dirty="0">
                <a:solidFill>
                  <a:srgbClr val="FFFFFF"/>
                </a:solidFill>
                <a:effectLst/>
                <a:latin typeface="Calibri"/>
                <a:ea typeface="Calibri" charset="0"/>
                <a:cs typeface="Calibri" charset="0"/>
              </a:rPr>
              <a:t>PONTOS DE DISCUSSÃO:</a:t>
            </a:r>
            <a:endParaRPr lang="en-US" sz="1200" b="0" kern="1200" dirty="0">
              <a:solidFill>
                <a:schemeClr val="bg1"/>
              </a:solidFill>
              <a:latin typeface="+mn-lt"/>
              <a:ea typeface="+mn-ea"/>
              <a:cs typeface="+mn-cs"/>
            </a:endParaRPr>
          </a:p>
          <a:p>
            <a:pPr marL="171450" marR="0" indent="-171450" algn="l" defTabSz="914400" rtl="0" eaLnBrk="1" fontAlgn="auto" latinLnBrk="0" hangingPunct="1">
              <a:lnSpc>
                <a:spcPct val="100000"/>
              </a:lnSpc>
              <a:spcBef>
                <a:spcPct val="0"/>
              </a:spcBef>
              <a:spcAft>
                <a:spcPct val="0"/>
              </a:spcAft>
              <a:buClrTx/>
              <a:buSzTx/>
              <a:buFont typeface="Arial"/>
              <a:buChar char="•"/>
              <a:defRPr/>
            </a:pPr>
            <a:r>
              <a:rPr lang="pt-BR" sz="1200" b="0" i="0" strike="noStrike" cap="none" spc="0" baseline="0" dirty="0">
                <a:solidFill>
                  <a:srgbClr val="FFFFFF"/>
                </a:solidFill>
                <a:effectLst/>
                <a:latin typeface="Calibri"/>
                <a:ea typeface="Calibri" charset="0"/>
                <a:cs typeface="Calibri" charset="0"/>
              </a:rPr>
              <a:t>Inexistência de corrupção e envolvimento em atividades criminais e antiéticas </a:t>
            </a:r>
          </a:p>
          <a:p>
            <a:pPr marL="171450" marR="0" indent="-171450" algn="l" defTabSz="914400" rtl="0" eaLnBrk="1" fontAlgn="auto" latinLnBrk="0" hangingPunct="1">
              <a:lnSpc>
                <a:spcPct val="100000"/>
              </a:lnSpc>
              <a:spcBef>
                <a:spcPct val="0"/>
              </a:spcBef>
              <a:spcAft>
                <a:spcPct val="0"/>
              </a:spcAft>
              <a:buClrTx/>
              <a:buSzTx/>
              <a:buFont typeface="Arial"/>
              <a:buChar char="•"/>
              <a:defRPr/>
            </a:pPr>
            <a:r>
              <a:rPr lang="pt-BR" sz="1200" b="0" i="0" strike="noStrike" cap="none" spc="0" baseline="0" dirty="0">
                <a:solidFill>
                  <a:srgbClr val="FFFFFF"/>
                </a:solidFill>
                <a:effectLst/>
                <a:latin typeface="Calibri"/>
                <a:ea typeface="Calibri" charset="0"/>
                <a:cs typeface="Calibri" charset="0"/>
              </a:rPr>
              <a:t>Cuidar e proteger os direitos dos mais vulneráveis</a:t>
            </a:r>
          </a:p>
          <a:p>
            <a:pPr marL="171450" marR="0" indent="-171450" algn="l" defTabSz="914400" rtl="0" eaLnBrk="1" fontAlgn="auto" latinLnBrk="0" hangingPunct="1">
              <a:lnSpc>
                <a:spcPct val="100000"/>
              </a:lnSpc>
              <a:spcBef>
                <a:spcPct val="0"/>
              </a:spcBef>
              <a:spcAft>
                <a:spcPct val="0"/>
              </a:spcAft>
              <a:buClrTx/>
              <a:buSzTx/>
              <a:buFont typeface="Arial"/>
              <a:buChar char="•"/>
              <a:defRPr/>
            </a:pPr>
            <a:r>
              <a:rPr lang="pt-BR" sz="1200" b="0" i="0" strike="noStrike" cap="none" spc="0" baseline="0" dirty="0">
                <a:solidFill>
                  <a:srgbClr val="FFFFFF"/>
                </a:solidFill>
                <a:effectLst/>
                <a:latin typeface="Calibri"/>
                <a:ea typeface="Calibri" charset="0"/>
                <a:cs typeface="Calibri" charset="0"/>
              </a:rPr>
              <a:t>Inexistência de assédio ou exploração sexual </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12</a:t>
            </a:fld>
            <a:endParaRPr lang="en-GB" dirty="0"/>
          </a:p>
        </p:txBody>
      </p:sp>
    </p:spTree>
    <p:extLst>
      <p:ext uri="{BB962C8B-B14F-4D97-AF65-F5344CB8AC3E}">
        <p14:creationId xmlns:p14="http://schemas.microsoft.com/office/powerpoint/2010/main" val="5401435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Crédito da foto: IOM/Chris Lom, 2002</a:t>
            </a:r>
          </a:p>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PONTOS DE DISCUSSÃO:</a:t>
            </a:r>
          </a:p>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Os padrões do Projeto Esfera são baseados na crença de que as pessoas afetadas por uma crise têm direito à vida com dignidade e assistência, e que todas as medidas possíveis devem ser tomadas para aliviar o sofrimento humano (Projeto Esfera, 2011). Os padrões ESFERA são padrões mínimos. Uma Agência de Gestão de Acampamentos aplica os padrões mínimos do Esfera ao responder às necessidades humanitárias de pessoas deslocadas em um ambiente de acampamento. No entanto, a Agência de Gestão de Acampamentos deve se empenhar para exceder esses padrões mínimos, quando possível, garantindo o acesso ao maior número possível de grupos e suas necessidades específicas. Tais exemplos são aqueles com deficiências físicas e vulnerabilidades específicas das mulheres e meninas. Essa perspectiva de proteção traz uma dimensão estratégica clara aos programas de assistência humanitária em termos da promoção e garantia do cumprimento dos direitos humanos. Isso destaca que não se pode assumir que a assistência é uma atividade neutra que afeta a todos da mesma forma. O contexto e a maneira pela qual a assistência é prestada afeta o cumprimento ou a observância dos direitos humanos e das necessidades das pessoas afetadas. Uma abordagem baseada em direitos humanos fornece, portanto, a estrutura e os padrões necessários para atividades de assistência humanitária. </a:t>
            </a:r>
            <a:endParaRPr lang="en-US" sz="1200" kern="1200" dirty="0">
              <a:solidFill>
                <a:schemeClr val="tx1"/>
              </a:solidFill>
              <a:effectLst/>
              <a:latin typeface="+mn-lt"/>
              <a:ea typeface="+mn-ea"/>
              <a:cs typeface="+mn-cs"/>
            </a:endParaRPr>
          </a:p>
          <a:p>
            <a:endParaRPr lang="en-US" dirty="0"/>
          </a:p>
          <a:p>
            <a:r>
              <a:rPr lang="pt-BR" sz="2053" b="0" i="0" strike="noStrike" cap="none" spc="0" baseline="0" dirty="0">
                <a:solidFill>
                  <a:srgbClr val="000000"/>
                </a:solidFill>
                <a:effectLst/>
                <a:latin typeface="Calibri"/>
                <a:ea typeface="Calibri" charset="0"/>
                <a:cs typeface="Calibri" charset="0"/>
              </a:rPr>
              <a:t>Os Princípios de Proteção se aplicam à nossa ação humanitária em situações de desastres, conflito ou violência.</a:t>
            </a:r>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13</a:t>
            </a:fld>
            <a:endParaRPr lang="en-GB" dirty="0"/>
          </a:p>
        </p:txBody>
      </p:sp>
    </p:spTree>
    <p:extLst>
      <p:ext uri="{BB962C8B-B14F-4D97-AF65-F5344CB8AC3E}">
        <p14:creationId xmlns:p14="http://schemas.microsoft.com/office/powerpoint/2010/main" val="1786538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1200" b="0" i="0" strike="noStrike" cap="none" spc="0" baseline="0" dirty="0">
                <a:solidFill>
                  <a:srgbClr val="000000"/>
                </a:solidFill>
                <a:effectLst/>
                <a:latin typeface="Calibri"/>
                <a:ea typeface="Calibri" charset="0"/>
                <a:cs typeface="Calibri" charset="0"/>
              </a:rPr>
              <a:t>PONTOS DE DISCUSSÃO:</a:t>
            </a:r>
            <a:endParaRPr lang="en-GB" sz="1200" kern="1200" noProof="0" dirty="0">
              <a:solidFill>
                <a:schemeClr val="tx1"/>
              </a:solidFill>
              <a:latin typeface="+mn-lt"/>
              <a:ea typeface="+mn-ea"/>
              <a:cs typeface="+mn-cs"/>
            </a:endParaRPr>
          </a:p>
          <a:p>
            <a:r>
              <a:rPr lang="pt-BR" sz="1200" b="1" i="0" strike="noStrike" cap="none" spc="0" baseline="0" dirty="0">
                <a:solidFill>
                  <a:srgbClr val="000000"/>
                </a:solidFill>
                <a:effectLst/>
                <a:latin typeface="Calibri"/>
                <a:ea typeface="Calibri" charset="0"/>
                <a:cs typeface="Calibri" charset="0"/>
              </a:rPr>
              <a:t>Princípios de proteção 1</a:t>
            </a:r>
            <a:r>
              <a:rPr lang="pt-BR" sz="1200" b="0" i="0" strike="noStrike" cap="none" spc="0" baseline="0" dirty="0">
                <a:solidFill>
                  <a:srgbClr val="000000"/>
                </a:solidFill>
                <a:effectLst/>
                <a:latin typeface="Calibri"/>
                <a:ea typeface="Calibri" charset="0"/>
                <a:cs typeface="Calibri" charset="0"/>
              </a:rPr>
              <a:t> “Aqueles envolvidos na resposta humanitária tomam medidas para evitar, ou minimizar, quaisquer efeitos adversos de sua intervenção, particularmente, o risco de expor as pessoas ao aumento do perigo ou abuso de seus direitos”. (</a:t>
            </a:r>
            <a:r>
              <a:rPr lang="pt-BR" sz="1200" b="0" i="0" u="sng" strike="noStrike" cap="none" spc="0" baseline="0" dirty="0">
                <a:solidFill>
                  <a:srgbClr val="000000"/>
                </a:solidFill>
                <a:effectLst/>
                <a:uFill>
                  <a:solidFill>
                    <a:srgbClr val="000000"/>
                  </a:solidFill>
                </a:uFill>
                <a:latin typeface="Calibri"/>
                <a:ea typeface="Calibri" charset="0"/>
                <a:cs typeface="Calibri" charset="0"/>
                <a:hlinkClick r:id="rId3" history="0"/>
              </a:rPr>
              <a:t>http://www.spherehandbook.org/en/protection-principle-1-avoid-exposing-people-to-further-harm-as-a-result-of-your-actions/</a:t>
            </a:r>
            <a:r>
              <a:rPr lang="pt-BR" sz="1200" b="0" i="0" strike="noStrike" cap="none" spc="0" baseline="0" dirty="0">
                <a:solidFill>
                  <a:srgbClr val="000000"/>
                </a:solidFill>
                <a:effectLst/>
                <a:latin typeface="Calibri"/>
                <a:ea typeface="Calibri" charset="0"/>
                <a:cs typeface="Calibri" charset="0"/>
              </a:rPr>
              <a:t> ) (em inglês)</a:t>
            </a:r>
            <a:endParaRPr lang="en-US" sz="1200" kern="1200" dirty="0">
              <a:solidFill>
                <a:schemeClr val="tx1"/>
              </a:solidFill>
              <a:effectLst/>
              <a:latin typeface="+mn-lt"/>
              <a:ea typeface="+mn-ea"/>
              <a:cs typeface="+mn-cs"/>
            </a:endParaRPr>
          </a:p>
          <a:p>
            <a:r>
              <a:rPr lang="pt-BR" sz="1200" b="0" i="0" strike="noStrike" cap="none" spc="0" baseline="0" dirty="0">
                <a:solidFill>
                  <a:srgbClr val="000000"/>
                </a:solidFill>
                <a:effectLst/>
                <a:latin typeface="Calibri"/>
                <a:ea typeface="Calibri" charset="0"/>
                <a:cs typeface="Calibri" charset="0"/>
              </a:rPr>
              <a:t>Exemplos:</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Consultar os diferentes grupos da população do acampamento para avaliar as consequências positivas e as possíveis consequências negativas da resposta em geral.</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Adaptar as formas de prestação de serviços e assistência para minimizar o risco de saque e/ou violência.</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Construir acampamentos e/ou identificar instalações para pessoas deslocadas em áreas longe de conflitos.</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Garantir acesso seguro e igualitário a assistência e serviços para todos os grupos em acampamentos, para não exacerbar as divisões já existentes na comunidade.</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Planejar a distribuição de assistência de forma a minimizar o roubo.</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pt-BR" sz="1200" b="1" i="0" strike="noStrike" cap="none" spc="0" baseline="0" dirty="0">
                <a:solidFill>
                  <a:srgbClr val="000000"/>
                </a:solidFill>
                <a:effectLst/>
                <a:latin typeface="Calibri"/>
                <a:ea typeface="Calibri" charset="0"/>
                <a:cs typeface="Calibri" charset="0"/>
              </a:rPr>
              <a:t>Princípios de proteção 2</a:t>
            </a:r>
            <a:r>
              <a:rPr lang="pt-BR" sz="1200" b="0" i="0" strike="noStrike" cap="none" spc="0" baseline="0" dirty="0">
                <a:solidFill>
                  <a:srgbClr val="000000"/>
                </a:solidFill>
                <a:effectLst/>
                <a:latin typeface="Calibri"/>
                <a:ea typeface="Calibri" charset="0"/>
                <a:cs typeface="Calibri" charset="0"/>
              </a:rPr>
              <a:t> “Garantir o acesso das pessoas à assistência imparcial - em proporção à necessidade e sem discriminação”. (</a:t>
            </a:r>
            <a:r>
              <a:rPr lang="pt-BR" sz="1200" b="0" i="0" u="sng" strike="noStrike" cap="none" spc="0" baseline="0" dirty="0">
                <a:solidFill>
                  <a:srgbClr val="000000"/>
                </a:solidFill>
                <a:effectLst/>
                <a:uFill>
                  <a:solidFill>
                    <a:srgbClr val="000000"/>
                  </a:solidFill>
                </a:uFill>
                <a:latin typeface="Calibri"/>
                <a:ea typeface="Calibri" charset="0"/>
                <a:cs typeface="Calibri" charset="0"/>
                <a:hlinkClick r:id="rId4" history="0"/>
              </a:rPr>
              <a:t>http://www.spherehandbook.org/en/protection-principle-2-ensure-people-s-access-to-impartial-assistance-in-proportion-to-need-and-without-discrimination/</a:t>
            </a:r>
            <a:r>
              <a:rPr lang="pt-BR" sz="1200" b="0" i="0" strike="noStrike" cap="none" spc="0" baseline="0" dirty="0">
                <a:solidFill>
                  <a:srgbClr val="000000"/>
                </a:solidFill>
                <a:effectLst/>
                <a:latin typeface="Calibri"/>
                <a:ea typeface="Calibri" charset="0"/>
                <a:cs typeface="Calibri" charset="0"/>
              </a:rPr>
              <a:t> ) (em inglês)</a:t>
            </a:r>
            <a:endParaRPr lang="en-US" sz="1200" kern="1200" dirty="0">
              <a:solidFill>
                <a:schemeClr val="tx1"/>
              </a:solidFill>
              <a:effectLst/>
              <a:latin typeface="+mn-lt"/>
              <a:ea typeface="+mn-ea"/>
              <a:cs typeface="+mn-cs"/>
            </a:endParaRPr>
          </a:p>
          <a:p>
            <a:r>
              <a:rPr lang="pt-BR" sz="1200" b="0" i="0" strike="noStrike" cap="none" spc="0" baseline="0" dirty="0">
                <a:solidFill>
                  <a:srgbClr val="000000"/>
                </a:solidFill>
                <a:effectLst/>
                <a:latin typeface="Calibri"/>
                <a:ea typeface="Calibri" charset="0"/>
                <a:cs typeface="Calibri" charset="0"/>
              </a:rPr>
              <a:t>Exemplos:</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Garantir que a resposta do acampamento proteja os direitos das pessoas marginalizadas.</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Monitorar o acesso da população afetada à assistência humanitária.</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Construir espaços seguros para sobreviventes de VBG, evitando a estigmatização.</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Garantir que as pessoas deslocadas não precisem ter uma situação jurídica especial para se beneficiar da assistência e proteção humanitária.</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Ao prestar assistência a pessoas que vivem em acampamentos e estruturas semelhantes a acampamentos, certifique-se de que essa atenção não seja prejudicial a outra população afetada (por exemplo, comunidade anfitriã).</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pt-BR" sz="1200" b="1" i="0" strike="noStrike" cap="none" spc="0" baseline="0" dirty="0">
                <a:solidFill>
                  <a:srgbClr val="000000"/>
                </a:solidFill>
                <a:effectLst/>
                <a:latin typeface="Calibri"/>
                <a:ea typeface="Calibri" charset="0"/>
                <a:cs typeface="Calibri" charset="0"/>
              </a:rPr>
              <a:t>Princípios de proteção 3</a:t>
            </a:r>
            <a:r>
              <a:rPr lang="pt-BR" sz="1200" b="0" i="0" strike="noStrike" cap="none" spc="0" baseline="0" dirty="0">
                <a:solidFill>
                  <a:srgbClr val="000000"/>
                </a:solidFill>
                <a:effectLst/>
                <a:latin typeface="Calibri"/>
                <a:ea typeface="Calibri" charset="0"/>
                <a:cs typeface="Calibri" charset="0"/>
              </a:rPr>
              <a:t> “Proteger as pessoas contra danos físicos e psicológicos decorrentes de violência e coerção”. (</a:t>
            </a:r>
            <a:r>
              <a:rPr lang="pt-BR" sz="1200" b="0" i="0" u="sng" strike="noStrike" cap="none" spc="0" baseline="0" dirty="0">
                <a:solidFill>
                  <a:srgbClr val="000000"/>
                </a:solidFill>
                <a:effectLst/>
                <a:uFill>
                  <a:solidFill>
                    <a:srgbClr val="000000"/>
                  </a:solidFill>
                </a:uFill>
                <a:latin typeface="Calibri"/>
                <a:ea typeface="Calibri" charset="0"/>
                <a:cs typeface="Calibri" charset="0"/>
                <a:hlinkClick r:id="rId5" history="0"/>
              </a:rPr>
              <a:t>http://www.spherehandbook.org/en/protection-principle-3-protect-people-from-physical-and-psychological-harm-arising-from-violence-and-coercion/</a:t>
            </a:r>
            <a:r>
              <a:rPr lang="pt-BR" sz="1200" b="0" i="0" strike="noStrike" cap="none" spc="0" baseline="0" dirty="0">
                <a:solidFill>
                  <a:srgbClr val="000000"/>
                </a:solidFill>
                <a:effectLst/>
                <a:latin typeface="Calibri"/>
                <a:ea typeface="Calibri" charset="0"/>
                <a:cs typeface="Calibri" charset="0"/>
              </a:rPr>
              <a:t> ) (em inglês)</a:t>
            </a:r>
            <a:endParaRPr lang="en-US" sz="1200" kern="1200" dirty="0">
              <a:solidFill>
                <a:schemeClr val="tx1"/>
              </a:solidFill>
              <a:effectLst/>
              <a:latin typeface="+mn-lt"/>
              <a:ea typeface="+mn-ea"/>
              <a:cs typeface="+mn-cs"/>
            </a:endParaRPr>
          </a:p>
          <a:p>
            <a:r>
              <a:rPr lang="pt-BR" sz="1200" b="0" i="0" strike="noStrike" cap="none" spc="0" baseline="0" dirty="0">
                <a:solidFill>
                  <a:srgbClr val="000000"/>
                </a:solidFill>
                <a:effectLst/>
                <a:latin typeface="Calibri"/>
                <a:ea typeface="Calibri" charset="0"/>
                <a:cs typeface="Calibri" charset="0"/>
              </a:rPr>
              <a:t>Exemplos:</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Implementar medidas para reduzir o risco de violência com base em gênero.</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Alertar as forças políticas e de segurança relevantes sobre violações que ocorrem regularmente, para que possam impedir violações.</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Apoiar famílias deslocadas em seus esforços para manter as crianças seguras.</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Implementar padrões e instrumentos para prevenir e erradicar a exploração e o abuso sexual.</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pt-BR" sz="1200" b="1" i="0" strike="noStrike" cap="none" spc="0" baseline="0" dirty="0">
                <a:solidFill>
                  <a:srgbClr val="000000"/>
                </a:solidFill>
                <a:effectLst/>
                <a:latin typeface="Calibri"/>
                <a:ea typeface="Calibri" charset="0"/>
                <a:cs typeface="Calibri" charset="0"/>
              </a:rPr>
              <a:t>Princípios de proteção 4</a:t>
            </a:r>
            <a:r>
              <a:rPr lang="pt-BR" sz="1200" b="0" i="0" strike="noStrike" cap="none" spc="0" baseline="0" dirty="0">
                <a:solidFill>
                  <a:srgbClr val="000000"/>
                </a:solidFill>
                <a:effectLst/>
                <a:latin typeface="Calibri"/>
                <a:ea typeface="Calibri" charset="0"/>
                <a:cs typeface="Calibri" charset="0"/>
              </a:rPr>
              <a:t> “Ajudar as pessoas a reivindicar seus direitos, acessar os recursos disponíveis e recuperar-se dos efeitos do abuso”. (</a:t>
            </a:r>
            <a:r>
              <a:rPr lang="pt-BR" sz="1200" b="0" i="0" u="sng" strike="noStrike" cap="none" spc="0" baseline="0" dirty="0">
                <a:solidFill>
                  <a:srgbClr val="000000"/>
                </a:solidFill>
                <a:effectLst/>
                <a:uFill>
                  <a:solidFill>
                    <a:srgbClr val="000000"/>
                  </a:solidFill>
                </a:uFill>
                <a:latin typeface="Calibri"/>
                <a:ea typeface="Calibri" charset="0"/>
                <a:cs typeface="Calibri" charset="0"/>
                <a:hlinkClick r:id="rId6" history="0"/>
              </a:rPr>
              <a:t>http://www.spherehandbook.org/en/protection-principle-4-assist-people-to-claim-their-rights-access-available-remedies-and-recover-from-the-effects-of-abuse/</a:t>
            </a:r>
            <a:r>
              <a:rPr lang="pt-BR" sz="1200" b="0" i="0" strike="noStrike" cap="none" spc="0" baseline="0" dirty="0">
                <a:solidFill>
                  <a:srgbClr val="000000"/>
                </a:solidFill>
                <a:effectLst/>
                <a:latin typeface="Calibri"/>
                <a:ea typeface="Calibri" charset="0"/>
                <a:cs typeface="Calibri" charset="0"/>
              </a:rPr>
              <a:t> ) (em inglês)</a:t>
            </a:r>
            <a:endParaRPr lang="en-US" sz="1200" kern="1200" dirty="0">
              <a:solidFill>
                <a:schemeClr val="tx1"/>
              </a:solidFill>
              <a:effectLst/>
              <a:latin typeface="+mn-lt"/>
              <a:ea typeface="+mn-ea"/>
              <a:cs typeface="+mn-cs"/>
            </a:endParaRPr>
          </a:p>
          <a:p>
            <a:r>
              <a:rPr lang="pt-BR" sz="1200" b="0" i="0" strike="noStrike" cap="none" spc="0" baseline="0" dirty="0">
                <a:solidFill>
                  <a:srgbClr val="000000"/>
                </a:solidFill>
                <a:effectLst/>
                <a:latin typeface="Calibri"/>
                <a:ea typeface="Calibri" charset="0"/>
                <a:cs typeface="Calibri" charset="0"/>
              </a:rPr>
              <a:t>Exemplos:</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Após um ataque, violência com base em gênero e abusos relacionados, apoie o acesso das pessoas a cuidados de saúde e reabilitação adequados.</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Encaminhar pessoas que buscam justiça e compensação por perda de propriedade para organizações que possam fornecer tal apoio.</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Assegurar que a documentação oficial emitida pelas autoridades não determine quem pode receber assistência de organizações humanitárias.</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Informar as pessoas afetadas sobre seus direitos dentro dos programas de assistência e reposta humanitária.</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Trabalhar com as autoridades competentes para obter documentações perdidas para os residentes do acampamento.</a:t>
            </a:r>
            <a:endParaRPr lang="en-US" sz="1200" kern="1200" dirty="0">
              <a:solidFill>
                <a:schemeClr val="tx1"/>
              </a:solidFill>
              <a:effectLst/>
              <a:latin typeface="+mn-lt"/>
              <a:ea typeface="+mn-ea"/>
              <a:cs typeface="+mn-cs"/>
            </a:endParaRPr>
          </a:p>
          <a:p>
            <a:r>
              <a:rPr lang="pt-BR" sz="1200" b="0" i="0" strike="noStrike" cap="none" spc="0" baseline="0" dirty="0">
                <a:solidFill>
                  <a:srgbClr val="000000"/>
                </a:solidFill>
                <a:effectLst/>
                <a:latin typeface="Calibri"/>
                <a:ea typeface="Calibri" charset="0"/>
                <a:cs typeface="Calibri" charset="0"/>
              </a:rPr>
              <a:t>Os princípios de proteção devem reger a resposta a desastres ou conflitos.</a:t>
            </a:r>
            <a:endParaRPr lang="en-GB" noProof="0" dirty="0"/>
          </a:p>
        </p:txBody>
      </p:sp>
      <p:sp>
        <p:nvSpPr>
          <p:cNvPr id="4" name="Slide Number Placeholder 3"/>
          <p:cNvSpPr>
            <a:spLocks noGrp="1"/>
          </p:cNvSpPr>
          <p:nvPr>
            <p:ph type="sldNum" sz="quarter" idx="10"/>
          </p:nvPr>
        </p:nvSpPr>
        <p:spPr/>
        <p:txBody>
          <a:bodyPr/>
          <a:lstStyle/>
          <a:p>
            <a:fld id="{D2A815C3-FF10-434B-B435-6E13A5278B79}" type="slidenum">
              <a:rPr lang="en-GB" smtClean="0"/>
              <a:t>14</a:t>
            </a:fld>
            <a:endParaRPr lang="en-GB" dirty="0"/>
          </a:p>
        </p:txBody>
      </p:sp>
    </p:spTree>
    <p:extLst>
      <p:ext uri="{BB962C8B-B14F-4D97-AF65-F5344CB8AC3E}">
        <p14:creationId xmlns:p14="http://schemas.microsoft.com/office/powerpoint/2010/main" val="5345300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pt-BR" sz="2053" b="0" i="0" strike="noStrike" cap="none" spc="0" baseline="0" dirty="0">
                <a:solidFill>
                  <a:srgbClr val="000000"/>
                </a:solidFill>
                <a:effectLst/>
                <a:latin typeface="Myriad Pro"/>
                <a:ea typeface="Myriad Pro"/>
                <a:cs typeface="Myriad Pro"/>
              </a:rPr>
              <a:t>Os Princípios Humanitários são um código comportamental de trabalhadores humanitários (como agimos e nos comportamos), enquanto os princípios de Proteção </a:t>
            </a:r>
            <a:r>
              <a:rPr lang="pt-BR" sz="1200" b="0" i="0" strike="noStrike" cap="none" spc="0" baseline="0" dirty="0">
                <a:solidFill>
                  <a:srgbClr val="000000"/>
                </a:solidFill>
                <a:effectLst/>
                <a:latin typeface="Calibri"/>
                <a:ea typeface="Calibri" charset="0"/>
                <a:cs typeface="Calibri" charset="0"/>
              </a:rPr>
              <a:t>sustentam todas as ações humanitárias e englobam os elementos básicos de proteção no contexto da resposta humanitária (como intervimos e respondemos).</a:t>
            </a:r>
          </a:p>
          <a:p>
            <a:pPr eaLnBrk="1" hangingPunct="1"/>
            <a:endParaRPr lang="en-GB" altLang="en-US" sz="1200" kern="1200" noProof="0" dirty="0">
              <a:solidFill>
                <a:schemeClr val="tx1"/>
              </a:solidFill>
              <a:latin typeface="+mn-lt"/>
              <a:ea typeface="+mn-ea"/>
              <a:cs typeface="+mn-cs"/>
            </a:endParaRPr>
          </a:p>
          <a:p>
            <a:pPr eaLnBrk="1" hangingPunct="1"/>
            <a:r>
              <a:rPr lang="pt-BR" sz="1200" b="0" i="0" strike="noStrike" cap="none" spc="0" baseline="0" dirty="0">
                <a:solidFill>
                  <a:srgbClr val="000000"/>
                </a:solidFill>
                <a:effectLst/>
                <a:latin typeface="Calibri"/>
                <a:ea typeface="Calibri" charset="0"/>
                <a:cs typeface="Calibri" charset="0"/>
              </a:rPr>
              <a:t>O Código de Conduta inclui esses conjuntos de princípios.</a:t>
            </a:r>
            <a:endParaRPr lang="en-GB" altLang="en-US" noProof="0" dirty="0">
              <a:latin typeface="Myriad Pro" pitchFamily="-84" charset="0"/>
              <a:ea typeface="ＭＳ Ｐゴシック" pitchFamily="34" charset="-128"/>
            </a:endParaRP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15</a:t>
            </a:fld>
            <a:endParaRPr lang="en-GB" dirty="0"/>
          </a:p>
        </p:txBody>
      </p:sp>
    </p:spTree>
    <p:extLst>
      <p:ext uri="{BB962C8B-B14F-4D97-AF65-F5344CB8AC3E}">
        <p14:creationId xmlns:p14="http://schemas.microsoft.com/office/powerpoint/2010/main" val="17276186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pt-BR" sz="2053" b="0" i="0" strike="noStrike" cap="none" spc="0" baseline="0" dirty="0">
                <a:solidFill>
                  <a:srgbClr val="000000"/>
                </a:solidFill>
                <a:effectLst/>
                <a:latin typeface="Calibri"/>
                <a:ea typeface="Calibri" charset="0"/>
                <a:cs typeface="Calibri" charset="0"/>
              </a:rPr>
              <a:t>Clique para mudar de foto para mensagem principal</a:t>
            </a:r>
          </a:p>
          <a:p>
            <a:pPr marL="0" marR="0" lvl="0" indent="0" algn="l" defTabSz="914400" rtl="0" eaLnBrk="1" fontAlgn="auto" latinLnBrk="0" hangingPunct="1">
              <a:lnSpc>
                <a:spcPct val="100000"/>
              </a:lnSpc>
              <a:spcBef>
                <a:spcPct val="0"/>
              </a:spcBef>
              <a:spcAft>
                <a:spcPct val="0"/>
              </a:spcAft>
              <a:buClrTx/>
              <a:buSzTx/>
              <a:buFontTx/>
              <a:buNone/>
              <a:defRPr/>
            </a:pPr>
            <a:endParaRPr lang="en-GB" noProof="0" dirty="0"/>
          </a:p>
          <a:p>
            <a:pPr marL="0" marR="0" lvl="0" indent="0" algn="l" defTabSz="914400" rtl="0" eaLnBrk="1" fontAlgn="auto" latinLnBrk="0" hangingPunct="1">
              <a:lnSpc>
                <a:spcPct val="100000"/>
              </a:lnSpc>
              <a:spcBef>
                <a:spcPct val="0"/>
              </a:spcBef>
              <a:spcAft>
                <a:spcPct val="0"/>
              </a:spcAft>
              <a:buClrTx/>
              <a:buSzTx/>
              <a:buFontTx/>
              <a:buNone/>
              <a:defRPr/>
            </a:pPr>
            <a:endParaRPr lang="es-ES_tradnl" dirty="0"/>
          </a:p>
          <a:p>
            <a:pPr marL="0" marR="0" lvl="0" indent="0" algn="l" defTabSz="914400" rtl="0" eaLnBrk="1" fontAlgn="auto" latinLnBrk="0" hangingPunct="1">
              <a:lnSpc>
                <a:spcPct val="100000"/>
              </a:lnSpc>
              <a:spcBef>
                <a:spcPct val="0"/>
              </a:spcBef>
              <a:spcAft>
                <a:spcPct val="0"/>
              </a:spcAft>
              <a:buClrTx/>
              <a:buSzTx/>
              <a:buFontTx/>
              <a:buNone/>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16</a:t>
            </a:fld>
            <a:endParaRPr lang="en-GB" dirty="0"/>
          </a:p>
        </p:txBody>
      </p:sp>
    </p:spTree>
    <p:extLst>
      <p:ext uri="{BB962C8B-B14F-4D97-AF65-F5344CB8AC3E}">
        <p14:creationId xmlns:p14="http://schemas.microsoft.com/office/powerpoint/2010/main" val="3248473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pt-BR" sz="2053" b="0" i="0" strike="noStrike" cap="none" spc="0" baseline="0" dirty="0">
                <a:solidFill>
                  <a:srgbClr val="000000"/>
                </a:solidFill>
                <a:effectLst/>
                <a:latin typeface="Calibri"/>
                <a:ea typeface="Calibri" charset="0"/>
                <a:cs typeface="Calibri" charset="0"/>
              </a:rPr>
              <a:t>Clique para mudar de foto para mensagem principal</a:t>
            </a:r>
          </a:p>
          <a:p>
            <a:pPr marL="0" marR="0" lvl="0" indent="0" algn="l" defTabSz="914400" rtl="0" eaLnBrk="1" fontAlgn="auto" latinLnBrk="0" hangingPunct="1">
              <a:lnSpc>
                <a:spcPct val="100000"/>
              </a:lnSpc>
              <a:spcBef>
                <a:spcPct val="0"/>
              </a:spcBef>
              <a:spcAft>
                <a:spcPct val="0"/>
              </a:spcAft>
              <a:buClrTx/>
              <a:buSzTx/>
              <a:buFontTx/>
              <a:buNone/>
              <a:defRPr/>
            </a:pPr>
            <a:endParaRPr lang="en-GB" noProof="0" dirty="0"/>
          </a:p>
          <a:p>
            <a:pPr marL="0" marR="0" lvl="0" indent="0" algn="l" defTabSz="914400" rtl="0" eaLnBrk="1" fontAlgn="auto" latinLnBrk="0" hangingPunct="1">
              <a:lnSpc>
                <a:spcPct val="100000"/>
              </a:lnSpc>
              <a:spcBef>
                <a:spcPct val="0"/>
              </a:spcBef>
              <a:spcAft>
                <a:spcPct val="0"/>
              </a:spcAft>
              <a:buClrTx/>
              <a:buSzTx/>
              <a:buFontTx/>
              <a:buNone/>
              <a:defRPr/>
            </a:pPr>
            <a:endParaRPr lang="es-ES_tradnl" dirty="0"/>
          </a:p>
          <a:p>
            <a:pPr marL="0" marR="0" lvl="0" indent="0" algn="l" defTabSz="914400" rtl="0" eaLnBrk="1" fontAlgn="auto" latinLnBrk="0" hangingPunct="1">
              <a:lnSpc>
                <a:spcPct val="100000"/>
              </a:lnSpc>
              <a:spcBef>
                <a:spcPct val="0"/>
              </a:spcBef>
              <a:spcAft>
                <a:spcPct val="0"/>
              </a:spcAft>
              <a:buClrTx/>
              <a:buSzTx/>
              <a:buFontTx/>
              <a:buNone/>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17</a:t>
            </a:fld>
            <a:endParaRPr lang="en-GB" dirty="0"/>
          </a:p>
        </p:txBody>
      </p:sp>
    </p:spTree>
    <p:extLst>
      <p:ext uri="{BB962C8B-B14F-4D97-AF65-F5344CB8AC3E}">
        <p14:creationId xmlns:p14="http://schemas.microsoft.com/office/powerpoint/2010/main" val="38786108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545456"/>
                </a:solidFill>
                <a:effectLst/>
                <a:latin typeface="Calibri"/>
                <a:ea typeface="Calibri" charset="0"/>
                <a:cs typeface="Calibri" charset="0"/>
              </a:rPr>
              <a:t>Atividade 1A e B: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18</a:t>
            </a:fld>
            <a:endParaRPr lang="en-GB" dirty="0"/>
          </a:p>
        </p:txBody>
      </p:sp>
    </p:spTree>
    <p:extLst>
      <p:ext uri="{BB962C8B-B14F-4D97-AF65-F5344CB8AC3E}">
        <p14:creationId xmlns:p14="http://schemas.microsoft.com/office/powerpoint/2010/main" val="38441030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1200" b="0" i="0" strike="noStrike" cap="none" spc="0" baseline="0" dirty="0">
                <a:solidFill>
                  <a:srgbClr val="000000"/>
                </a:solidFill>
                <a:effectLst/>
                <a:latin typeface="Calibri"/>
                <a:ea typeface="Calibri" charset="0"/>
                <a:cs typeface="Calibri" charset="0"/>
              </a:rPr>
              <a:t>MENSAGEM PRINCIPAL:</a:t>
            </a:r>
          </a:p>
          <a:p>
            <a:pPr marL="0" marR="0" lvl="0" indent="0" algn="l" defTabSz="914400" rtl="0" eaLnBrk="1" fontAlgn="auto" latinLnBrk="0" hangingPunct="1">
              <a:lnSpc>
                <a:spcPct val="100000"/>
              </a:lnSpc>
              <a:spcBef>
                <a:spcPct val="0"/>
              </a:spcBef>
              <a:spcAft>
                <a:spcPct val="0"/>
              </a:spcAft>
              <a:buClrTx/>
              <a:buSzTx/>
              <a:buFontTx/>
              <a:buNone/>
              <a:defRPr/>
            </a:pPr>
            <a:r>
              <a:rPr lang="pt-BR" sz="1200" b="1" i="0" strike="noStrike" cap="none" spc="0" baseline="0" dirty="0">
                <a:solidFill>
                  <a:srgbClr val="000000"/>
                </a:solidFill>
                <a:effectLst/>
                <a:latin typeface="Calibri"/>
                <a:ea typeface="Calibri" charset="0"/>
                <a:cs typeface="Calibri" charset="0"/>
              </a:rPr>
              <a:t>A exploração sexual e o abuso são uma forma de violência com base em gênero. Representam uma falha catastrófica de proteção. Isso traz danos àqueles que a ONU e seus parceiros (ONGs e organizações internacionais) são incumbidos de proteger e coloca em risco a reputação dessas organizações. Também viola normas e padrões jurídicos internacionais universalmente reconhecidos.</a:t>
            </a:r>
          </a:p>
          <a:p>
            <a:endParaRPr lang="en-GB" sz="1200" kern="1200" baseline="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pt-BR" sz="1200" b="0" i="0" strike="noStrike" cap="none" spc="0" baseline="0" dirty="0">
                <a:solidFill>
                  <a:srgbClr val="000000"/>
                </a:solidFill>
                <a:effectLst/>
                <a:latin typeface="Calibri"/>
                <a:ea typeface="Calibri" charset="0"/>
                <a:cs typeface="Calibri" charset="0"/>
              </a:rPr>
              <a:t>PONTOS DE DISCUSSÃO:</a:t>
            </a:r>
          </a:p>
          <a:p>
            <a:r>
              <a:rPr lang="pt-BR" sz="1200" b="0" i="0" strike="noStrike" cap="none" spc="0" baseline="0" dirty="0">
                <a:solidFill>
                  <a:srgbClr val="000000"/>
                </a:solidFill>
                <a:effectLst/>
                <a:latin typeface="Calibri"/>
                <a:ea typeface="Calibri" charset="0"/>
                <a:cs typeface="Calibri" charset="0"/>
              </a:rPr>
              <a:t>“O termo ‘</a:t>
            </a:r>
            <a:r>
              <a:rPr lang="pt-BR" sz="1200" b="1" i="0" strike="noStrike" cap="none" spc="0" baseline="0" dirty="0">
                <a:solidFill>
                  <a:srgbClr val="000000"/>
                </a:solidFill>
                <a:effectLst/>
                <a:latin typeface="Calibri"/>
                <a:ea typeface="Calibri" charset="0"/>
                <a:cs typeface="Calibri" charset="0"/>
              </a:rPr>
              <a:t>exploração sexual</a:t>
            </a:r>
            <a:r>
              <a:rPr lang="pt-BR" sz="1200" b="0" i="0" strike="noStrike" cap="none" spc="0" baseline="0" dirty="0">
                <a:solidFill>
                  <a:srgbClr val="000000"/>
                </a:solidFill>
                <a:effectLst/>
                <a:latin typeface="Calibri"/>
                <a:ea typeface="Calibri" charset="0"/>
                <a:cs typeface="Calibri" charset="0"/>
              </a:rPr>
              <a:t>’ significa qualquer tentativa ou abuso real de uma posição de vulnerabilidade, poder diferencial ou confiança, para fins sexuais, incluindo, mas não limitado, a aproveitar monetariamente, social ou politicamente a partir da exploração sexual de outra pessoa”. (Boletim do Secretário Geral da ONU sobre proteção de exploração sexual e abuso (PSEA) (</a:t>
            </a:r>
            <a:r>
              <a:rPr lang="pt-BR" sz="1200" b="0" i="0" strike="noStrike" cap="none" spc="0" baseline="0" dirty="0">
                <a:solidFill>
                  <a:srgbClr val="000000"/>
                </a:solidFill>
                <a:effectLst/>
                <a:latin typeface="Calibri"/>
                <a:ea typeface="Calibri" charset="0"/>
                <a:cs typeface="Calibri" charset="0"/>
                <a:hlinkClick r:id="rId3" history="0"/>
              </a:rPr>
              <a:t>ST/SGB/2003/13</a:t>
            </a:r>
            <a:r>
              <a:rPr lang="pt-BR" sz="1200" b="0" i="0" strike="noStrike" cap="none" spc="0" baseline="0" dirty="0">
                <a:solidFill>
                  <a:srgbClr val="000000"/>
                </a:solidFill>
                <a:effectLst/>
                <a:latin typeface="Calibri"/>
                <a:ea typeface="Calibri" charset="0"/>
                <a:cs typeface="Calibri" charset="0"/>
              </a:rPr>
              <a:t>)</a:t>
            </a:r>
          </a:p>
          <a:p>
            <a:endParaRPr lang="en-US" sz="1200" kern="1200" dirty="0">
              <a:solidFill>
                <a:schemeClr val="tx1"/>
              </a:solidFill>
              <a:effectLst/>
              <a:latin typeface="+mn-lt"/>
              <a:ea typeface="+mn-ea"/>
              <a:cs typeface="+mn-cs"/>
            </a:endParaRPr>
          </a:p>
          <a:p>
            <a:r>
              <a:rPr lang="pt-BR" sz="1200" b="0" i="0" strike="noStrike" cap="none" spc="0" baseline="0" dirty="0">
                <a:solidFill>
                  <a:srgbClr val="000000"/>
                </a:solidFill>
                <a:effectLst/>
                <a:latin typeface="Calibri"/>
                <a:ea typeface="Calibri" charset="0"/>
                <a:cs typeface="Calibri" charset="0"/>
              </a:rPr>
              <a:t>“O termo ‘</a:t>
            </a:r>
            <a:r>
              <a:rPr lang="pt-BR" sz="1200" b="1" i="0" strike="noStrike" cap="none" spc="0" baseline="0" dirty="0">
                <a:solidFill>
                  <a:srgbClr val="000000"/>
                </a:solidFill>
                <a:effectLst/>
                <a:latin typeface="Calibri"/>
                <a:ea typeface="Calibri" charset="0"/>
                <a:cs typeface="Calibri" charset="0"/>
              </a:rPr>
              <a:t>abuso sexual</a:t>
            </a:r>
            <a:r>
              <a:rPr lang="pt-BR" sz="1200" b="0" i="0" strike="noStrike" cap="none" spc="0" baseline="0" dirty="0">
                <a:solidFill>
                  <a:srgbClr val="000000"/>
                </a:solidFill>
                <a:effectLst/>
                <a:latin typeface="Calibri"/>
                <a:ea typeface="Calibri" charset="0"/>
                <a:cs typeface="Calibri" charset="0"/>
              </a:rPr>
              <a:t>’ significa a invasão física real ou ameaça de natureza sexual, seja por força ou sob condições desiguais ou coercivas”. (Boletim do Secretário Geral da ONU sobre proteção de exploração e abuso sexual (PSEA) (</a:t>
            </a:r>
            <a:r>
              <a:rPr lang="pt-BR" sz="1200" b="0" i="0" strike="noStrike" cap="none" spc="0" baseline="0" dirty="0">
                <a:solidFill>
                  <a:srgbClr val="000000"/>
                </a:solidFill>
                <a:effectLst/>
                <a:latin typeface="Calibri"/>
                <a:ea typeface="Calibri" charset="0"/>
                <a:cs typeface="Calibri" charset="0"/>
                <a:hlinkClick r:id="rId3" history="0"/>
              </a:rPr>
              <a:t>ST/SGB/2003/13</a:t>
            </a:r>
            <a:r>
              <a:rPr lang="pt-BR" sz="1200" b="0" i="0" strike="noStrike" cap="none" spc="0" baseline="0" dirty="0">
                <a:solidFill>
                  <a:srgbClr val="000000"/>
                </a:solidFill>
                <a:effectLst/>
                <a:latin typeface="Calibri"/>
                <a:ea typeface="Calibri" charset="0"/>
                <a:cs typeface="Calibri" charset="0"/>
              </a:rPr>
              <a:t>))</a:t>
            </a:r>
            <a:endParaRPr lang="en-US" sz="1200" kern="1200" dirty="0">
              <a:solidFill>
                <a:schemeClr val="tx1"/>
              </a:solidFill>
              <a:effectLst/>
              <a:latin typeface="+mn-lt"/>
              <a:ea typeface="+mn-ea"/>
              <a:cs typeface="+mn-cs"/>
            </a:endParaRP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19</a:t>
            </a:fld>
            <a:endParaRPr lang="en-GB" dirty="0"/>
          </a:p>
        </p:txBody>
      </p:sp>
    </p:spTree>
    <p:extLst>
      <p:ext uri="{BB962C8B-B14F-4D97-AF65-F5344CB8AC3E}">
        <p14:creationId xmlns:p14="http://schemas.microsoft.com/office/powerpoint/2010/main" val="28911928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es-ES_tradnl" dirty="0"/>
          </a:p>
          <a:p>
            <a:endParaRPr lang="es-ES_tradnl" dirty="0"/>
          </a:p>
          <a:p>
            <a:r>
              <a:rPr lang="pt-BR" sz="2053" b="0" i="0" strike="noStrike" cap="none" spc="0" baseline="0" dirty="0">
                <a:solidFill>
                  <a:srgbClr val="000000"/>
                </a:solidFill>
                <a:effectLst/>
                <a:latin typeface="Calibri"/>
                <a:ea typeface="Calibri" charset="0"/>
                <a:cs typeface="Calibri" charset="0"/>
              </a:rPr>
              <a:t>PONTOS DE DISCUSSÃO:</a:t>
            </a:r>
          </a:p>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A exploração sexual e o abuso de poder por parte da equipe ou representantes de agências humanitárias é uma das mais graves violações de responsabilidade possíveis. Isso prejudica as pessoas que somos obrigados a proteger e pode comprometer a confiança que as comunidades locais têm em todas as operações de assistência humanitária. </a:t>
            </a:r>
            <a:endParaRPr lang="en-US"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ct val="0"/>
              </a:spcAft>
              <a:buClrTx/>
              <a:buSzTx/>
              <a:buFontTx/>
              <a:buNone/>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Agências individuais desenvolveram códigos ou sistemas, mas o IASC [Comitê Permanente Interagencial] desenvolveu uma Tarefa e criou uma série de ferramentas para proteção contra exploração e abuso sexual. </a:t>
            </a:r>
            <a:endParaRPr lang="en-US" sz="1200" kern="1200" dirty="0">
              <a:solidFill>
                <a:schemeClr val="tx1"/>
              </a:solidFill>
              <a:effectLst/>
              <a:latin typeface="+mn-lt"/>
              <a:ea typeface="+mn-ea"/>
              <a:cs typeface="+mn-cs"/>
            </a:endParaRPr>
          </a:p>
          <a:p>
            <a:endParaRPr lang="es-ES_tradnl" dirty="0"/>
          </a:p>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As recomendações do IASC forneceram a base do conteúdo do Boletim do Secretário Geral da ONU, que se aplica a todos os funcionários da ONU e funcionários de parceiros de implementação. Portanto, reforça as iniciativas locais na medida em que descreve padrões que são requisitos para todos os funcionários da ONU e funcionários dos parceiros de implementação da ONU.</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ct val="0"/>
              </a:spcAft>
              <a:buClrTx/>
              <a:buSzTx/>
              <a:buFontTx/>
              <a:buNone/>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Apesar desses esforços, as intervenções em todos os níveis para prevenir e responder à EAS, que incluem o estabelecimento de relatórios obrigatórios, mecanismo de relatórios e padrões de responsabilidade, continuam sendo tarefas gigantescas para todos.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20</a:t>
            </a:fld>
            <a:endParaRPr lang="en-GB" dirty="0"/>
          </a:p>
        </p:txBody>
      </p:sp>
    </p:spTree>
    <p:extLst>
      <p:ext uri="{BB962C8B-B14F-4D97-AF65-F5344CB8AC3E}">
        <p14:creationId xmlns:p14="http://schemas.microsoft.com/office/powerpoint/2010/main" val="3998972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545456"/>
                </a:solidFill>
                <a:effectLst/>
                <a:latin typeface="Calibri"/>
                <a:ea typeface="Calibri" charset="0"/>
                <a:cs typeface="Calibri" charset="0"/>
              </a:rPr>
              <a:t>Atividade 1A e B: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3</a:t>
            </a:fld>
            <a:endParaRPr lang="en-GB" dirty="0"/>
          </a:p>
        </p:txBody>
      </p:sp>
    </p:spTree>
    <p:extLst>
      <p:ext uri="{BB962C8B-B14F-4D97-AF65-F5344CB8AC3E}">
        <p14:creationId xmlns:p14="http://schemas.microsoft.com/office/powerpoint/2010/main" val="27009099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es-ES_tradnl" dirty="0"/>
          </a:p>
          <a:p>
            <a:endParaRPr lang="es-ES_tradnl" dirty="0"/>
          </a:p>
          <a:p>
            <a:r>
              <a:rPr lang="pt-BR" sz="2053" b="0" i="0" strike="noStrike" cap="none" spc="0" baseline="0" dirty="0">
                <a:solidFill>
                  <a:srgbClr val="000000"/>
                </a:solidFill>
                <a:effectLst/>
                <a:latin typeface="Calibri"/>
                <a:ea typeface="Calibri" charset="0"/>
                <a:cs typeface="Calibri" charset="0"/>
              </a:rPr>
              <a:t>PONTOS DE DISCUSSÃO:</a:t>
            </a:r>
          </a:p>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A exploração sexual e o abuso de poder por parte da equipe ou representantes de agências humanitárias é uma das mais graves violações de responsabilidade possíveis. Isso prejudica as pessoas que somos obrigados a proteger e pode comprometer a confiança que as comunidades locais têm em todas as operações de assistência humanitária. </a:t>
            </a:r>
            <a:endParaRPr lang="en-US"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ct val="0"/>
              </a:spcAft>
              <a:buClrTx/>
              <a:buSzTx/>
              <a:buFontTx/>
              <a:buNone/>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Agências individuais desenvolveram códigos ou sistemas, mas o IASC desenvolveu uma Tarefa e criou uma série de ferramentas para proteção contra exploração e abuso sexual. </a:t>
            </a:r>
            <a:endParaRPr lang="en-US" sz="1200" kern="1200" dirty="0">
              <a:solidFill>
                <a:schemeClr val="tx1"/>
              </a:solidFill>
              <a:effectLst/>
              <a:latin typeface="+mn-lt"/>
              <a:ea typeface="+mn-ea"/>
              <a:cs typeface="+mn-cs"/>
            </a:endParaRPr>
          </a:p>
          <a:p>
            <a:endParaRPr lang="es-ES_tradnl" dirty="0"/>
          </a:p>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As recomendações do IASC forneceram a base do conteúdo do Boletim do Secretário Geral da ONU, que se aplica a todos os funcionários da ONU e funcionários de parceiros de implementação. Portanto, reforça as iniciativas locais na medida em que descreve padrões que são requisitos para todos os funcionários da ONU e funcionários dos parceiros de implementação da ONU.</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ct val="0"/>
              </a:spcAft>
              <a:buClrTx/>
              <a:buSzTx/>
              <a:buFontTx/>
              <a:buNone/>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Apesar desses esforços, as intervenções em todos os níveis para prevenir e responder à EAS, que incluem o estabelecimento de relatórios obrigatórios, mecanismo de relatórios e padrões de responsabilidade, continuam sendo tarefas gigantescas para todos.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21</a:t>
            </a:fld>
            <a:endParaRPr lang="en-GB" dirty="0"/>
          </a:p>
        </p:txBody>
      </p:sp>
    </p:spTree>
    <p:extLst>
      <p:ext uri="{BB962C8B-B14F-4D97-AF65-F5344CB8AC3E}">
        <p14:creationId xmlns:p14="http://schemas.microsoft.com/office/powerpoint/2010/main" val="6701427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pt-BR" sz="1200" b="0" i="0" strike="noStrike" cap="none" spc="0" baseline="0" dirty="0">
                <a:solidFill>
                  <a:srgbClr val="000000"/>
                </a:solidFill>
                <a:effectLst/>
                <a:latin typeface="Calibri"/>
                <a:ea typeface="Calibri" charset="0"/>
                <a:cs typeface="Calibri" charset="0"/>
              </a:rPr>
              <a:t>Esta atividade permitirá que os participantes reflitam sobre como os Princípios Humanitários são aplicados em intervenções humanitárias no dia-a-dia. </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Trabalhe em pequenos grupos. </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Cada grupo deve combinar as ações com o Princípio Humanitário correto (Veja a solução no plano da sessão).</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Corrigir em plenário, cada grupo deve apresentar um princípio.</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Reflita com suas equipes sobre quaisquer exemplos operacionais com os quais você esteja lidando agora e os princípios humanitários que ajudariam a orientar ou resolver problemas dentro das operações.</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22</a:t>
            </a:fld>
            <a:endParaRPr lang="en-GB" dirty="0"/>
          </a:p>
        </p:txBody>
      </p:sp>
    </p:spTree>
    <p:extLst>
      <p:ext uri="{BB962C8B-B14F-4D97-AF65-F5344CB8AC3E}">
        <p14:creationId xmlns:p14="http://schemas.microsoft.com/office/powerpoint/2010/main" val="37397808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23</a:t>
            </a:fld>
            <a:endParaRPr lang="en-GB" dirty="0"/>
          </a:p>
        </p:txBody>
      </p:sp>
    </p:spTree>
    <p:extLst>
      <p:ext uri="{BB962C8B-B14F-4D97-AF65-F5344CB8AC3E}">
        <p14:creationId xmlns:p14="http://schemas.microsoft.com/office/powerpoint/2010/main" val="1798689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pt-BR" sz="1200" b="0" i="0" strike="noStrike" cap="none" spc="0" baseline="0" dirty="0">
                <a:solidFill>
                  <a:srgbClr val="000000"/>
                </a:solidFill>
                <a:effectLst/>
                <a:latin typeface="Calibri"/>
                <a:ea typeface="Calibri" charset="0"/>
                <a:cs typeface="Calibri" charset="0"/>
              </a:rPr>
              <a:t>MENSAGENS PRINCIPAIS:</a:t>
            </a:r>
          </a:p>
          <a:p>
            <a:pPr lvl="0"/>
            <a:endParaRPr lang="en-GB"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Todo os funcionários que trabalham em um acampamento e estruturas semelhantes a acampamentos devem ser </a:t>
            </a:r>
            <a:r>
              <a:rPr lang="pt-BR" sz="1200" b="1" i="0" strike="noStrike" cap="none" spc="0" baseline="0" dirty="0">
                <a:solidFill>
                  <a:srgbClr val="000000"/>
                </a:solidFill>
                <a:effectLst/>
                <a:latin typeface="Calibri"/>
                <a:ea typeface="Calibri" charset="0"/>
                <a:cs typeface="Calibri" charset="0"/>
              </a:rPr>
              <a:t>treinados </a:t>
            </a:r>
            <a:r>
              <a:rPr lang="pt-BR" sz="1200" b="0" i="0" strike="noStrike" cap="none" spc="0" baseline="0" dirty="0">
                <a:solidFill>
                  <a:srgbClr val="000000"/>
                </a:solidFill>
                <a:effectLst/>
                <a:latin typeface="Calibri"/>
                <a:ea typeface="Calibri" charset="0"/>
                <a:cs typeface="Calibri" charset="0"/>
              </a:rPr>
              <a:t>nos Princípios Humanitários e Não Causar Danos (um dos Princípios de Proteção) e </a:t>
            </a:r>
            <a:r>
              <a:rPr lang="pt-BR" sz="1200" b="1" i="0" strike="noStrike" cap="none" spc="0" baseline="0" dirty="0">
                <a:solidFill>
                  <a:srgbClr val="000000"/>
                </a:solidFill>
                <a:effectLst/>
                <a:latin typeface="Calibri"/>
                <a:ea typeface="Calibri" charset="0"/>
                <a:cs typeface="Calibri" charset="0"/>
              </a:rPr>
              <a:t>assinar e cumprir </a:t>
            </a:r>
            <a:r>
              <a:rPr lang="pt-BR" sz="1200" b="0" i="0" strike="noStrike" cap="none" spc="0" baseline="0" dirty="0">
                <a:solidFill>
                  <a:srgbClr val="000000"/>
                </a:solidFill>
                <a:effectLst/>
                <a:latin typeface="Calibri"/>
                <a:ea typeface="Calibri" charset="0"/>
                <a:cs typeface="Calibri" charset="0"/>
              </a:rPr>
              <a:t>o Código de Conduta</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O </a:t>
            </a:r>
            <a:r>
              <a:rPr lang="pt-BR" sz="1200" b="1" i="0" strike="noStrike" cap="none" spc="0" baseline="0" dirty="0">
                <a:solidFill>
                  <a:srgbClr val="000000"/>
                </a:solidFill>
                <a:effectLst/>
                <a:latin typeface="Calibri"/>
                <a:ea typeface="Calibri" charset="0"/>
                <a:cs typeface="Calibri" charset="0"/>
              </a:rPr>
              <a:t>código de conduta</a:t>
            </a:r>
            <a:r>
              <a:rPr lang="pt-BR" sz="1200" b="0" i="0" strike="noStrike" cap="none" spc="0" baseline="0" dirty="0">
                <a:solidFill>
                  <a:srgbClr val="000000"/>
                </a:solidFill>
                <a:effectLst/>
                <a:latin typeface="Calibri"/>
                <a:ea typeface="Calibri" charset="0"/>
                <a:cs typeface="Calibri" charset="0"/>
              </a:rPr>
              <a:t> exige que o abuso sexual, a exploração de beneficiários e a violação dos princípios humanitários sejam denunciados. </a:t>
            </a:r>
          </a:p>
          <a:p>
            <a:pPr lvl="0"/>
            <a:r>
              <a:rPr lang="pt-BR" sz="1200" b="0" i="0" strike="noStrike" cap="none" spc="0" baseline="0" dirty="0">
                <a:solidFill>
                  <a:srgbClr val="000000"/>
                </a:solidFill>
                <a:effectLst/>
                <a:latin typeface="Calibri"/>
                <a:ea typeface="Calibri" charset="0"/>
                <a:cs typeface="Calibri" charset="0"/>
              </a:rPr>
              <a:t>A equipe do acampamento deve ser </a:t>
            </a:r>
            <a:r>
              <a:rPr lang="pt-BR" sz="1200" b="1" i="0" strike="noStrike" cap="none" spc="0" baseline="0" dirty="0">
                <a:solidFill>
                  <a:srgbClr val="000000"/>
                </a:solidFill>
                <a:effectLst/>
                <a:latin typeface="Calibri"/>
                <a:ea typeface="Calibri" charset="0"/>
                <a:cs typeface="Calibri" charset="0"/>
              </a:rPr>
              <a:t>treinada em PSEA</a:t>
            </a:r>
            <a:r>
              <a:rPr lang="pt-BR" sz="1200" b="0" i="0" strike="noStrike" cap="none" spc="0" baseline="0" dirty="0">
                <a:solidFill>
                  <a:srgbClr val="000000"/>
                </a:solidFill>
                <a:effectLst/>
                <a:latin typeface="Calibri"/>
                <a:ea typeface="Calibri" charset="0"/>
                <a:cs typeface="Calibri" charset="0"/>
              </a:rPr>
              <a:t> pelo ponto central da PSEA na operação ou país</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24</a:t>
            </a:fld>
            <a:endParaRPr lang="en-GB" dirty="0"/>
          </a:p>
        </p:txBody>
      </p:sp>
    </p:spTree>
    <p:extLst>
      <p:ext uri="{BB962C8B-B14F-4D97-AF65-F5344CB8AC3E}">
        <p14:creationId xmlns:p14="http://schemas.microsoft.com/office/powerpoint/2010/main" val="12368035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es-ES_tradnl" dirty="0"/>
          </a:p>
          <a:p>
            <a:endParaRPr lang="es-ES_tradnl" dirty="0"/>
          </a:p>
          <a:p>
            <a:r>
              <a:rPr lang="pt-BR" sz="2053" b="0" i="0" strike="noStrike" cap="none" spc="0" baseline="0" dirty="0">
                <a:solidFill>
                  <a:srgbClr val="000000"/>
                </a:solidFill>
                <a:effectLst/>
                <a:latin typeface="Calibri"/>
                <a:ea typeface="Calibri" charset="0"/>
                <a:cs typeface="Calibri" charset="0"/>
              </a:rPr>
              <a:t>PONTOS DE DISCUSSÃO:</a:t>
            </a:r>
          </a:p>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A exploração sexual e o abuso de poder por parte da equipe ou representantes de agências humanitárias é uma das mais graves violações de responsabilidade possíveis. Isso prejudica as pessoas que somos obrigados a proteger e pode comprometer a confiança que as comunidades locais têm em todas as operações de assistência humanitária. </a:t>
            </a:r>
            <a:endParaRPr lang="en-US"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ct val="0"/>
              </a:spcAft>
              <a:buClrTx/>
              <a:buSzTx/>
              <a:buFontTx/>
              <a:buNone/>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Agências individuais desenvolveram códigos ou sistemas, mas o IASC desenvolveu uma Tarefa e criou uma série de ferramentas para proteção contra exploração e abuso sexual. </a:t>
            </a:r>
            <a:endParaRPr lang="en-US" sz="1200" kern="1200" dirty="0">
              <a:solidFill>
                <a:schemeClr val="tx1"/>
              </a:solidFill>
              <a:effectLst/>
              <a:latin typeface="+mn-lt"/>
              <a:ea typeface="+mn-ea"/>
              <a:cs typeface="+mn-cs"/>
            </a:endParaRPr>
          </a:p>
          <a:p>
            <a:endParaRPr lang="es-ES_tradnl" dirty="0"/>
          </a:p>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As recomendações do IASC forneceram a base do conteúdo do Boletim do Secretário Geral da ONU, que se aplica a todos os funcionários da ONU e funcionários de parceiros de implementação. Portanto, reforça as iniciativas locais na medida em que descreve padrões que são requisitos para todos os funcionários da ONU e funcionários dos parceiros de implementação da ONU.</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ct val="0"/>
              </a:spcAft>
              <a:buClrTx/>
              <a:buSzTx/>
              <a:buFontTx/>
              <a:buNone/>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Apesar desses esforços, as intervenções em todos os níveis para prevenir e responder à EAS, que incluem o estabelecimento de relatórios obrigatórios, mecanismo de relatórios e padrões de responsabilidade, continuam sendo tarefas gigantescas para todos.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36</a:t>
            </a:fld>
            <a:endParaRPr lang="en-GB" dirty="0"/>
          </a:p>
        </p:txBody>
      </p:sp>
    </p:spTree>
    <p:extLst>
      <p:ext uri="{BB962C8B-B14F-4D97-AF65-F5344CB8AC3E}">
        <p14:creationId xmlns:p14="http://schemas.microsoft.com/office/powerpoint/2010/main" val="30424469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es-ES_tradnl" dirty="0"/>
          </a:p>
          <a:p>
            <a:endParaRPr lang="es-ES_tradnl" dirty="0"/>
          </a:p>
          <a:p>
            <a:r>
              <a:rPr lang="pt-BR" sz="2053" b="0" i="0" strike="noStrike" cap="none" spc="0" baseline="0" dirty="0">
                <a:solidFill>
                  <a:srgbClr val="000000"/>
                </a:solidFill>
                <a:effectLst/>
                <a:latin typeface="Calibri"/>
                <a:ea typeface="Calibri" charset="0"/>
                <a:cs typeface="Calibri" charset="0"/>
              </a:rPr>
              <a:t>PONTOS DE DISCUSSÃO:</a:t>
            </a:r>
          </a:p>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A exploração sexual e o abuso de poder por parte da equipe ou representantes de agências humanitárias é uma das mais graves violações de responsabilidade possíveis. Isso prejudica as pessoas que somos obrigados a proteger e pode comprometer a confiança que as comunidades locais têm em todas as operações de assistência humanitária. </a:t>
            </a:r>
            <a:endParaRPr lang="en-US"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ct val="0"/>
              </a:spcAft>
              <a:buClrTx/>
              <a:buSzTx/>
              <a:buFontTx/>
              <a:buNone/>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Agências individuais desenvolveram códigos ou sistemas, mas o IASC desenvolveu uma Tarefa e criou uma série de ferramentas para proteção contra exploração e abuso sexual. </a:t>
            </a:r>
            <a:endParaRPr lang="en-US" sz="1200" kern="1200" dirty="0">
              <a:solidFill>
                <a:schemeClr val="tx1"/>
              </a:solidFill>
              <a:effectLst/>
              <a:latin typeface="+mn-lt"/>
              <a:ea typeface="+mn-ea"/>
              <a:cs typeface="+mn-cs"/>
            </a:endParaRPr>
          </a:p>
          <a:p>
            <a:endParaRPr lang="es-ES_tradnl" dirty="0"/>
          </a:p>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As recomendações do IASC forneceram a base do conteúdo do Boletim do Secretário Geral da ONU, que se aplica a todos os funcionários da ONU e funcionários de parceiros de implementação. Portanto, reforça as iniciativas locais na medida em que descreve padrões que são requisitos para todos os funcionários da ONU e funcionários dos parceiros de implementação da ONU.</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ct val="0"/>
              </a:spcAft>
              <a:buClrTx/>
              <a:buSzTx/>
              <a:buFontTx/>
              <a:buNone/>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Apesar desses esforços, as intervenções em todos os níveis para prevenir e responder à EAS, que incluem o estabelecimento de relatórios obrigatórios, mecanismo de relatórios e padrões de responsabilidade, continuam sendo tarefas gigantescas para todos.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37</a:t>
            </a:fld>
            <a:endParaRPr lang="en-GB" dirty="0"/>
          </a:p>
        </p:txBody>
      </p:sp>
    </p:spTree>
    <p:extLst>
      <p:ext uri="{BB962C8B-B14F-4D97-AF65-F5344CB8AC3E}">
        <p14:creationId xmlns:p14="http://schemas.microsoft.com/office/powerpoint/2010/main" val="35709919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38</a:t>
            </a:fld>
            <a:endParaRPr lang="en-GB" dirty="0"/>
          </a:p>
        </p:txBody>
      </p:sp>
    </p:spTree>
    <p:extLst>
      <p:ext uri="{BB962C8B-B14F-4D97-AF65-F5344CB8AC3E}">
        <p14:creationId xmlns:p14="http://schemas.microsoft.com/office/powerpoint/2010/main" val="391343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pt-BR" sz="1200" b="0" i="0" strike="noStrike" cap="none" spc="0" baseline="0" dirty="0">
                <a:solidFill>
                  <a:srgbClr val="000000"/>
                </a:solidFill>
                <a:effectLst/>
                <a:latin typeface="Calibri"/>
                <a:ea typeface="Calibri" charset="0"/>
                <a:cs typeface="Calibri" charset="0"/>
              </a:rPr>
              <a:t>PONTO DE DISCUSSÃO:</a:t>
            </a:r>
          </a:p>
          <a:p>
            <a:pPr marL="0" marR="0" lvl="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A ação humanitária quase sempre ocorre em ambientes políticos e militarizados complexos. Portanto, a adesão aos Princípios Humanitários é essencial para distinguir a ação humanitária das atividades e dos objetos políticos, militares e outros agentes. Consequentemente, os Princípios Humanitários foram integrados em estruturas desenvolvidas por organizações humanitárias para orientá-los em seu trabalho diário. Exemplos incluem: Códigos de Conduta e o projeto ESFERA. Muitas ONGs também incorporaram os princípios em suas políticas e procedimentos. </a:t>
            </a:r>
            <a:endParaRPr lang="en-US" sz="1200" kern="1200" dirty="0">
              <a:solidFill>
                <a:schemeClr val="tx1"/>
              </a:solidFill>
              <a:effectLst/>
              <a:latin typeface="+mn-lt"/>
              <a:ea typeface="+mn-ea"/>
              <a:cs typeface="+mn-cs"/>
            </a:endParaRPr>
          </a:p>
          <a:p>
            <a:endParaRPr lang="en-GB" sz="1200" b="1" kern="1200" dirty="0">
              <a:solidFill>
                <a:schemeClr val="tx1"/>
              </a:solidFill>
              <a:effectLst/>
              <a:latin typeface="+mn-lt"/>
              <a:ea typeface="+mn-ea"/>
              <a:cs typeface="+mn-cs"/>
            </a:endParaRPr>
          </a:p>
          <a:p>
            <a:r>
              <a:rPr lang="pt-BR" sz="1200" b="1" i="0" strike="noStrike" cap="none" spc="0" baseline="0" dirty="0">
                <a:solidFill>
                  <a:srgbClr val="000000"/>
                </a:solidFill>
                <a:effectLst/>
                <a:latin typeface="Calibri"/>
                <a:ea typeface="Calibri" charset="0"/>
                <a:cs typeface="Calibri" charset="0"/>
              </a:rPr>
              <a:t>Humanidade:</a:t>
            </a:r>
            <a:r>
              <a:rPr lang="pt-BR" sz="1200" b="0" i="0" strike="noStrike" cap="none" spc="0" baseline="0" dirty="0">
                <a:solidFill>
                  <a:srgbClr val="000000"/>
                </a:solidFill>
                <a:effectLst/>
                <a:latin typeface="Calibri"/>
                <a:ea typeface="Calibri" charset="0"/>
                <a:cs typeface="Calibri" charset="0"/>
              </a:rPr>
              <a:t> o sofrimento humano deve ser tratado onde quer que seja encontrado. O propósito da ação humanitária é a proteção da vida e da saúde, bem como garantir o respeito aos seres humanos.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pt-BR" sz="1200" b="1" i="0" strike="noStrike" cap="none" spc="0" baseline="0" dirty="0">
                <a:solidFill>
                  <a:srgbClr val="000000"/>
                </a:solidFill>
                <a:effectLst/>
                <a:latin typeface="Calibri"/>
                <a:ea typeface="Calibri" charset="0"/>
                <a:cs typeface="Calibri" charset="0"/>
              </a:rPr>
              <a:t>Neutralidade:</a:t>
            </a:r>
            <a:r>
              <a:rPr lang="pt-BR" sz="1200" b="0" i="0" strike="noStrike" cap="none" spc="0" baseline="0" dirty="0">
                <a:solidFill>
                  <a:srgbClr val="000000"/>
                </a:solidFill>
                <a:effectLst/>
                <a:latin typeface="Calibri"/>
                <a:ea typeface="Calibri" charset="0"/>
                <a:cs typeface="Calibri" charset="0"/>
              </a:rPr>
              <a:t> a prestação de assistência humanitária, sem se envolver em hostilidades ou tomar partido em controvérsias de natureza política, religiosa ou ideológica.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pt-BR" sz="1200" b="1" i="0" strike="noStrike" cap="none" spc="0" baseline="0" dirty="0">
                <a:solidFill>
                  <a:srgbClr val="000000"/>
                </a:solidFill>
                <a:effectLst/>
                <a:latin typeface="Calibri"/>
                <a:ea typeface="Calibri" charset="0"/>
                <a:cs typeface="Calibri" charset="0"/>
              </a:rPr>
              <a:t>Imparcialidade:</a:t>
            </a:r>
            <a:r>
              <a:rPr lang="pt-BR" sz="1200" b="0" i="0" strike="noStrike" cap="none" spc="0" baseline="0" dirty="0">
                <a:solidFill>
                  <a:srgbClr val="000000"/>
                </a:solidFill>
                <a:effectLst/>
                <a:latin typeface="Calibri"/>
                <a:ea typeface="Calibri" charset="0"/>
                <a:cs typeface="Calibri" charset="0"/>
              </a:rPr>
              <a:t> a prestação de assistência humanitária sem discriminação entre os destinatários e orientada exclusivamente pelas necessidades, com prioridade dada aos casos mais urgentes de sofrimento. A ação humanitária deve ser realizada apenas com base na necessidade, dando prioridade aos casos mais urgentes de sofrimento e não fazendo distinção com base na nacionalidade, raça, gênero, crenças religiosas, classe ou opinião política.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pt-BR" sz="1200" b="1" i="0" strike="noStrike" cap="none" spc="0" baseline="0" dirty="0">
                <a:solidFill>
                  <a:srgbClr val="000000"/>
                </a:solidFill>
                <a:effectLst/>
                <a:latin typeface="Calibri"/>
                <a:ea typeface="Calibri" charset="0"/>
                <a:cs typeface="Calibri" charset="0"/>
              </a:rPr>
              <a:t>Independência operacional:</a:t>
            </a:r>
            <a:r>
              <a:rPr lang="pt-BR" sz="1200" b="0" i="0" strike="noStrike" cap="none" spc="0" baseline="0" dirty="0">
                <a:solidFill>
                  <a:srgbClr val="000000"/>
                </a:solidFill>
                <a:effectLst/>
                <a:latin typeface="Calibri"/>
                <a:ea typeface="Calibri" charset="0"/>
                <a:cs typeface="Calibri" charset="0"/>
              </a:rPr>
              <a:t> a prestação de assistência humanitária com base em políticas formuladas e implementadas independentemente das partes envolvidas no conflito, ou partes que têm participação no resultado. A ação humanitária deve ser autônoma em relação a objetivos políticos, econômicos, militares ou outros objetivos que qualquer agente possa ter em relação às áreas onde a ação humanitária está sendo implementada.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pt-BR" sz="2053" b="1" i="0" strike="noStrike" cap="none" spc="0" baseline="0" dirty="0">
                <a:solidFill>
                  <a:srgbClr val="000000"/>
                </a:solidFill>
                <a:effectLst/>
                <a:latin typeface="Calibri"/>
                <a:ea typeface="Calibri" charset="0"/>
                <a:cs typeface="Calibri" charset="0"/>
              </a:rPr>
              <a:t>Não causar danos: </a:t>
            </a:r>
            <a:r>
              <a:rPr lang="pt-BR" sz="1200" b="0" i="0" strike="noStrike" cap="none" spc="0" baseline="0" dirty="0">
                <a:solidFill>
                  <a:srgbClr val="000000"/>
                </a:solidFill>
                <a:effectLst/>
                <a:latin typeface="Calibri"/>
                <a:ea typeface="Calibri" charset="0"/>
                <a:cs typeface="Calibri" charset="0"/>
              </a:rPr>
              <a:t>o princípio Não Causar Danos desenvolvido por Mary B. Anderson na década de 1990 reconheceu que a ajuda pode se tornar parte ou prolongar a dinâmica de um conflito. Portanto, todas as organizações humanitárias devem se esforçar ativamente para não causar danos e minimizar os danos que possam estar fazendo inadvertidamente, estando presentes e fornecendo assistência. O princípio Não Causar Danos forma a base do Princípio de Proteção 1 do ESFERA, que afirma que: “Aqueles envolvidos na resposta humanitária devem tomar medidas para evitar, ou minimizar, quaisquer efeitos adversos de sua intervenção, particularmente, o risco de expor as pessoas ao aumento do perigo ou abuso de seus direitos.” Um exemplo de medida seria a consulta com diferentes segmentos da população afetada, garantindo, o máximo possível, que a assistência seja prestada em um ambiente seguro. Por exemplo, em relação a acampamentos e estruturas semelhantes a acampamentos, isso significa que os acampamentos e estruturas semelhantes a acampamentos devem ser tão seguros quanto possível para os habitantes e devem estar localizados longe de áreas sujeitas a ataques ou outros perigos.</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pt-BR" sz="1200" b="0" i="0" strike="noStrike" cap="none" spc="0" baseline="0" dirty="0">
                <a:solidFill>
                  <a:srgbClr val="000000"/>
                </a:solidFill>
                <a:effectLst/>
                <a:latin typeface="Calibri"/>
                <a:ea typeface="Calibri" charset="0"/>
                <a:cs typeface="Calibri" charset="0"/>
              </a:rPr>
              <a:t>Não Causar Danos nos ajuda a entender mais claramente a complexidade dos ambientes onde trabalhamos. Isso nos ajuda a pensar como diferentes maneiras de fazer as coisas podem ter efeitos diferentes, como as decisões que tomamos afetam as relações entre grupos e antecipar as prováveis interações de assistência dentro de um determinado contexto. </a:t>
            </a:r>
            <a:endParaRPr lang="en-US" sz="1200" kern="1200" dirty="0">
              <a:solidFill>
                <a:schemeClr val="tx1"/>
              </a:solidFill>
              <a:effectLst/>
              <a:latin typeface="+mn-lt"/>
              <a:ea typeface="+mn-ea"/>
              <a:cs typeface="+mn-cs"/>
            </a:endParaRP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4</a:t>
            </a:fld>
            <a:endParaRPr lang="en-GB" dirty="0"/>
          </a:p>
        </p:txBody>
      </p:sp>
    </p:spTree>
    <p:extLst>
      <p:ext uri="{BB962C8B-B14F-4D97-AF65-F5344CB8AC3E}">
        <p14:creationId xmlns:p14="http://schemas.microsoft.com/office/powerpoint/2010/main" val="729111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2053" b="0" i="0" strike="noStrike" cap="none" spc="0" baseline="0" dirty="0">
                <a:solidFill>
                  <a:srgbClr val="000000"/>
                </a:solidFill>
                <a:effectLst/>
                <a:latin typeface="Calibri"/>
                <a:ea typeface="Calibri" charset="0"/>
                <a:cs typeface="Calibri" charset="0"/>
              </a:rPr>
              <a:t>MENSAGENS PRINCIPAIS:</a:t>
            </a:r>
          </a:p>
          <a:p>
            <a:pPr lvl="0"/>
            <a:r>
              <a:rPr lang="pt-BR" sz="1200" b="0" i="0" strike="noStrike" cap="none" spc="0" baseline="0" dirty="0">
                <a:solidFill>
                  <a:srgbClr val="000000"/>
                </a:solidFill>
                <a:effectLst/>
                <a:latin typeface="Calibri"/>
                <a:ea typeface="Calibri" charset="0"/>
                <a:cs typeface="Calibri" charset="0"/>
              </a:rPr>
              <a:t>Os </a:t>
            </a:r>
            <a:r>
              <a:rPr lang="pt-BR" sz="1200" b="1" i="0" strike="noStrike" cap="none" spc="0" baseline="0" dirty="0">
                <a:solidFill>
                  <a:srgbClr val="000000"/>
                </a:solidFill>
                <a:effectLst/>
                <a:latin typeface="Calibri"/>
                <a:ea typeface="Calibri" charset="0"/>
                <a:cs typeface="Calibri" charset="0"/>
              </a:rPr>
              <a:t>Princípios Humanitários e de Proteção</a:t>
            </a:r>
            <a:r>
              <a:rPr lang="pt-BR" sz="1200" b="0" i="0" strike="noStrike" cap="none" spc="0" baseline="0" dirty="0">
                <a:solidFill>
                  <a:srgbClr val="000000"/>
                </a:solidFill>
                <a:effectLst/>
                <a:latin typeface="Calibri"/>
                <a:ea typeface="Calibri" charset="0"/>
                <a:cs typeface="Calibri" charset="0"/>
              </a:rPr>
              <a:t> (explicados na seção Histórico, Padrões do Esfera) se aplicam a qualquer tipo de crise e são, portanto, fundamentais para estabelecer e manter o acesso às pessoas afetadas, seja em um desastre natural ou em uma emergência complexa, como conflito armado. O trabalho da equipe de CM e todos os agentes operacionais em resposta ao acampamento devem ser guiados pelos Princípios Humanitários e de Proteção. </a:t>
            </a:r>
            <a:endParaRPr lang="en-US" sz="1200" kern="1200" dirty="0">
              <a:solidFill>
                <a:schemeClr val="tx1"/>
              </a:solidFill>
              <a:effectLst/>
              <a:latin typeface="+mn-lt"/>
              <a:ea typeface="+mn-ea"/>
              <a:cs typeface="+mn-cs"/>
            </a:endParaRPr>
          </a:p>
          <a:p>
            <a:pPr lvl="0"/>
            <a:endParaRPr lang="en-GB" sz="1200" b="1" kern="1200" dirty="0">
              <a:solidFill>
                <a:schemeClr val="tx1"/>
              </a:solidFill>
              <a:effectLst/>
              <a:latin typeface="+mn-lt"/>
              <a:ea typeface="+mn-ea"/>
              <a:cs typeface="+mn-cs"/>
            </a:endParaRPr>
          </a:p>
          <a:p>
            <a:pPr lvl="0"/>
            <a:r>
              <a:rPr lang="pt-BR" sz="1200" b="1" i="0" strike="noStrike" cap="none" spc="0" baseline="0" dirty="0">
                <a:solidFill>
                  <a:srgbClr val="000000"/>
                </a:solidFill>
                <a:effectLst/>
                <a:latin typeface="Calibri"/>
                <a:ea typeface="Calibri" charset="0"/>
                <a:cs typeface="Calibri" charset="0"/>
              </a:rPr>
              <a:t>Situações desafiadoras, </a:t>
            </a:r>
            <a:r>
              <a:rPr lang="pt-BR" sz="1200" b="0" i="0" strike="noStrike" cap="none" spc="0" baseline="0" dirty="0">
                <a:solidFill>
                  <a:srgbClr val="000000"/>
                </a:solidFill>
                <a:effectLst/>
                <a:latin typeface="Calibri"/>
                <a:ea typeface="Calibri" charset="0"/>
                <a:cs typeface="Calibri" charset="0"/>
              </a:rPr>
              <a:t>em que é</a:t>
            </a:r>
            <a:r>
              <a:rPr lang="pt-BR" sz="1200" b="1" i="0" strike="noStrike" cap="none" spc="0" baseline="0" dirty="0">
                <a:solidFill>
                  <a:srgbClr val="000000"/>
                </a:solidFill>
                <a:effectLst/>
                <a:latin typeface="Calibri"/>
                <a:ea typeface="Calibri" charset="0"/>
                <a:cs typeface="Calibri" charset="0"/>
              </a:rPr>
              <a:t> </a:t>
            </a:r>
            <a:r>
              <a:rPr lang="pt-BR" sz="1200" b="0" i="0" strike="noStrike" cap="none" spc="0" baseline="0" dirty="0">
                <a:solidFill>
                  <a:srgbClr val="000000"/>
                </a:solidFill>
                <a:effectLst/>
                <a:latin typeface="Calibri"/>
                <a:ea typeface="Calibri" charset="0"/>
                <a:cs typeface="Calibri" charset="0"/>
              </a:rPr>
              <a:t>difícil defender todos os princípios, precisam encontrar equilíbrio; sustentando os princípios na medida do possível, de acordo com o espírito do humanitarismo.</a:t>
            </a:r>
            <a:endParaRPr lang="en-US" sz="1200" kern="1200" dirty="0">
              <a:solidFill>
                <a:schemeClr val="tx1"/>
              </a:solidFill>
              <a:effectLst/>
              <a:latin typeface="+mn-lt"/>
              <a:ea typeface="+mn-ea"/>
              <a:cs typeface="+mn-cs"/>
            </a:endParaRPr>
          </a:p>
          <a:p>
            <a:pPr lvl="0"/>
            <a:endParaRPr lang="en-GB" sz="1200" b="1" kern="1200" dirty="0">
              <a:solidFill>
                <a:schemeClr val="tx1"/>
              </a:solidFill>
              <a:effectLst/>
              <a:latin typeface="+mn-lt"/>
              <a:ea typeface="+mn-ea"/>
              <a:cs typeface="+mn-cs"/>
            </a:endParaRPr>
          </a:p>
          <a:p>
            <a:pPr lvl="0"/>
            <a:r>
              <a:rPr lang="pt-BR" sz="1200" b="1" i="0" strike="noStrike" cap="none" spc="0" baseline="0" dirty="0">
                <a:solidFill>
                  <a:srgbClr val="000000"/>
                </a:solidFill>
                <a:effectLst/>
                <a:latin typeface="Calibri"/>
                <a:ea typeface="Calibri" charset="0"/>
                <a:cs typeface="Calibri" charset="0"/>
              </a:rPr>
              <a:t>Não Causar Danos</a:t>
            </a:r>
            <a:r>
              <a:rPr lang="pt-BR" sz="1200" b="0" i="0" strike="noStrike" cap="none" spc="0" baseline="0" dirty="0">
                <a:solidFill>
                  <a:srgbClr val="000000"/>
                </a:solidFill>
                <a:effectLst/>
                <a:latin typeface="Calibri"/>
                <a:ea typeface="Calibri" charset="0"/>
                <a:cs typeface="Calibri" charset="0"/>
              </a:rPr>
              <a:t> é o princípio fundamental para aqueles envolvidos na resposta humanitária tomarem medidas para minimizar e evitar QUALQUER efeito adverso de sua intervenção, particularmente expor as pessoas a riscos, perigos ou abuso de seus direitos. </a:t>
            </a:r>
            <a:endParaRPr lang="en-US" sz="1200" kern="1200" dirty="0">
              <a:solidFill>
                <a:schemeClr val="tx1"/>
              </a:solidFill>
              <a:effectLst/>
              <a:latin typeface="+mn-lt"/>
              <a:ea typeface="+mn-ea"/>
              <a:cs typeface="+mn-cs"/>
            </a:endParaRP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5</a:t>
            </a:fld>
            <a:endParaRPr lang="en-GB" dirty="0"/>
          </a:p>
        </p:txBody>
      </p:sp>
    </p:spTree>
    <p:extLst>
      <p:ext uri="{BB962C8B-B14F-4D97-AF65-F5344CB8AC3E}">
        <p14:creationId xmlns:p14="http://schemas.microsoft.com/office/powerpoint/2010/main" val="643156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pt-BR" sz="2053" b="0" i="0" strike="noStrike" cap="none" spc="0" baseline="0" dirty="0">
                <a:solidFill>
                  <a:srgbClr val="000000"/>
                </a:solidFill>
                <a:effectLst/>
                <a:latin typeface="Calibri"/>
                <a:ea typeface="Calibri" charset="0"/>
                <a:cs typeface="Calibri" charset="0"/>
              </a:rPr>
              <a:t>Clique para mudar de foto para mensagem principal</a:t>
            </a:r>
          </a:p>
          <a:p>
            <a:pPr marL="0" marR="0" lvl="0" indent="0" algn="l" defTabSz="914400" rtl="0" eaLnBrk="1" fontAlgn="auto" latinLnBrk="0" hangingPunct="1">
              <a:lnSpc>
                <a:spcPct val="100000"/>
              </a:lnSpc>
              <a:spcBef>
                <a:spcPct val="0"/>
              </a:spcBef>
              <a:spcAft>
                <a:spcPct val="0"/>
              </a:spcAft>
              <a:buClrTx/>
              <a:buSzTx/>
              <a:buFontTx/>
              <a:buNone/>
              <a:defRPr/>
            </a:pPr>
            <a:endParaRPr lang="en-GB" noProof="0" dirty="0"/>
          </a:p>
          <a:p>
            <a:pPr marL="0" marR="0" lvl="0" indent="0" algn="l" defTabSz="914400" rtl="0" eaLnBrk="1" fontAlgn="auto" latinLnBrk="0" hangingPunct="1">
              <a:lnSpc>
                <a:spcPct val="100000"/>
              </a:lnSpc>
              <a:spcBef>
                <a:spcPct val="0"/>
              </a:spcBef>
              <a:spcAft>
                <a:spcPct val="0"/>
              </a:spcAft>
              <a:buClrTx/>
              <a:buSzTx/>
              <a:buFontTx/>
              <a:buNone/>
              <a:defRPr/>
            </a:pPr>
            <a:endParaRPr lang="es-ES_tradnl" dirty="0"/>
          </a:p>
          <a:p>
            <a:pPr marL="0" marR="0" lvl="0" indent="0" algn="l" defTabSz="914400" rtl="0" eaLnBrk="1" fontAlgn="auto" latinLnBrk="0" hangingPunct="1">
              <a:lnSpc>
                <a:spcPct val="100000"/>
              </a:lnSpc>
              <a:spcBef>
                <a:spcPct val="0"/>
              </a:spcBef>
              <a:spcAft>
                <a:spcPct val="0"/>
              </a:spcAft>
              <a:buClrTx/>
              <a:buSzTx/>
              <a:buFontTx/>
              <a:buNone/>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6</a:t>
            </a:fld>
            <a:endParaRPr lang="en-GB" dirty="0"/>
          </a:p>
        </p:txBody>
      </p:sp>
    </p:spTree>
    <p:extLst>
      <p:ext uri="{BB962C8B-B14F-4D97-AF65-F5344CB8AC3E}">
        <p14:creationId xmlns:p14="http://schemas.microsoft.com/office/powerpoint/2010/main" val="29297339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pt-BR" sz="2053" b="0" i="0" strike="noStrike" cap="none" spc="0" baseline="0" dirty="0">
                <a:solidFill>
                  <a:srgbClr val="000000"/>
                </a:solidFill>
                <a:effectLst/>
                <a:latin typeface="Calibri"/>
                <a:ea typeface="Calibri" charset="0"/>
                <a:cs typeface="Calibri" charset="0"/>
              </a:rPr>
              <a:t>Clique para mudar de foto para mensagem principal</a:t>
            </a:r>
          </a:p>
          <a:p>
            <a:pPr marL="0" marR="0" lvl="0" indent="0" algn="l" defTabSz="914400" rtl="0" eaLnBrk="1" fontAlgn="auto" latinLnBrk="0" hangingPunct="1">
              <a:lnSpc>
                <a:spcPct val="100000"/>
              </a:lnSpc>
              <a:spcBef>
                <a:spcPct val="0"/>
              </a:spcBef>
              <a:spcAft>
                <a:spcPct val="0"/>
              </a:spcAft>
              <a:buClrTx/>
              <a:buSzTx/>
              <a:buFontTx/>
              <a:buNone/>
              <a:defRPr/>
            </a:pPr>
            <a:endParaRPr lang="en-GB" noProof="0" dirty="0"/>
          </a:p>
          <a:p>
            <a:pPr marL="0" marR="0" lvl="0" indent="0" algn="l" defTabSz="914400" rtl="0" eaLnBrk="1" fontAlgn="auto" latinLnBrk="0" hangingPunct="1">
              <a:lnSpc>
                <a:spcPct val="100000"/>
              </a:lnSpc>
              <a:spcBef>
                <a:spcPct val="0"/>
              </a:spcBef>
              <a:spcAft>
                <a:spcPct val="0"/>
              </a:spcAft>
              <a:buClrTx/>
              <a:buSzTx/>
              <a:buFontTx/>
              <a:buNone/>
              <a:defRPr/>
            </a:pPr>
            <a:endParaRPr lang="es-ES_tradnl" dirty="0"/>
          </a:p>
          <a:p>
            <a:pPr marL="0" marR="0" lvl="0" indent="0" algn="l" defTabSz="914400" rtl="0" eaLnBrk="1" fontAlgn="auto" latinLnBrk="0" hangingPunct="1">
              <a:lnSpc>
                <a:spcPct val="100000"/>
              </a:lnSpc>
              <a:spcBef>
                <a:spcPct val="0"/>
              </a:spcBef>
              <a:spcAft>
                <a:spcPct val="0"/>
              </a:spcAft>
              <a:buClrTx/>
              <a:buSzTx/>
              <a:buFontTx/>
              <a:buNone/>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7</a:t>
            </a:fld>
            <a:endParaRPr lang="en-GB" dirty="0"/>
          </a:p>
        </p:txBody>
      </p:sp>
    </p:spTree>
    <p:extLst>
      <p:ext uri="{BB962C8B-B14F-4D97-AF65-F5344CB8AC3E}">
        <p14:creationId xmlns:p14="http://schemas.microsoft.com/office/powerpoint/2010/main" val="23951395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pt-BR" sz="1200" b="0" i="0" strike="noStrike" cap="none" spc="0" baseline="0" dirty="0">
                <a:solidFill>
                  <a:srgbClr val="000000"/>
                </a:solidFill>
                <a:effectLst/>
                <a:latin typeface="Calibri"/>
                <a:ea typeface="Calibri" charset="0"/>
                <a:cs typeface="Calibri" charset="0"/>
              </a:rPr>
              <a:t>(opcional)</a:t>
            </a:r>
          </a:p>
          <a:p>
            <a:pPr lvl="0"/>
            <a:r>
              <a:rPr lang="pt-BR" sz="1200" b="0" i="0" strike="noStrike" cap="none" spc="0" baseline="0" dirty="0">
                <a:solidFill>
                  <a:srgbClr val="000000"/>
                </a:solidFill>
                <a:effectLst/>
                <a:latin typeface="Calibri"/>
                <a:ea typeface="Calibri" charset="0"/>
                <a:cs typeface="Calibri" charset="0"/>
              </a:rPr>
              <a:t>Esta atividade permitirá que os participantes reflitam sobre como os Princípios Humanitários são aplicados em intervenções humanitárias no dia-a-dia. </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Trabalhe em pequenos grupos. </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Cada grupo deve combinar as ações com o Princípio Humanitário correto (Veja a solução no plano da sessão).</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Corrigir em plenário, cada grupo deve apresentar um princípio.</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Reflita com suas equipes sobre quaisquer exemplos operacionais com os quais você esteja lidando agora e os princípios humanitários que ajudariam a orientar ou resolver problemas dentro das operações.</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8</a:t>
            </a:fld>
            <a:endParaRPr lang="en-GB" dirty="0"/>
          </a:p>
        </p:txBody>
      </p:sp>
    </p:spTree>
    <p:extLst>
      <p:ext uri="{BB962C8B-B14F-4D97-AF65-F5344CB8AC3E}">
        <p14:creationId xmlns:p14="http://schemas.microsoft.com/office/powerpoint/2010/main" val="1617179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545456"/>
                </a:solidFill>
                <a:effectLst/>
                <a:latin typeface="Calibri"/>
                <a:ea typeface="Calibri" charset="0"/>
                <a:cs typeface="Calibri" charset="0"/>
              </a:rPr>
              <a:t>Atividade 1A e B: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9</a:t>
            </a:fld>
            <a:endParaRPr lang="en-GB" dirty="0"/>
          </a:p>
        </p:txBody>
      </p:sp>
    </p:spTree>
    <p:extLst>
      <p:ext uri="{BB962C8B-B14F-4D97-AF65-F5344CB8AC3E}">
        <p14:creationId xmlns:p14="http://schemas.microsoft.com/office/powerpoint/2010/main" val="13068363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pt-BR" sz="1200" b="0" i="0" strike="noStrike" cap="none" spc="0" baseline="0" dirty="0">
                <a:solidFill>
                  <a:srgbClr val="000000"/>
                </a:solidFill>
                <a:effectLst/>
                <a:latin typeface="Calibri"/>
                <a:ea typeface="Calibri" charset="0"/>
                <a:cs typeface="Calibri" charset="0"/>
              </a:rPr>
              <a:t>PONTOS DE DISCUSSÃO:</a:t>
            </a:r>
          </a:p>
          <a:p>
            <a:pPr lvl="0"/>
            <a:r>
              <a:rPr lang="pt-BR" sz="1200" b="0" i="0" strike="noStrike" cap="none" spc="0" baseline="0" dirty="0">
                <a:solidFill>
                  <a:srgbClr val="000000"/>
                </a:solidFill>
                <a:effectLst/>
                <a:latin typeface="Calibri"/>
                <a:ea typeface="Calibri" charset="0"/>
                <a:cs typeface="Calibri" charset="0"/>
              </a:rPr>
              <a:t>Pergunte aos participantes:</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Quantos de vocês assinaram um Código de Conduta?</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Qual era o conteúdo?</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Por que você realmente precisa assiná-lo?</a:t>
            </a:r>
            <a:endParaRPr lang="en-US" sz="1200" kern="1200" dirty="0">
              <a:solidFill>
                <a:schemeClr val="tx1"/>
              </a:solidFill>
              <a:effectLst/>
              <a:latin typeface="+mn-lt"/>
              <a:ea typeface="+mn-ea"/>
              <a:cs typeface="+mn-cs"/>
            </a:endParaRPr>
          </a:p>
          <a:p>
            <a:endParaRPr lang="en-GB" dirty="0"/>
          </a:p>
          <a:p>
            <a:r>
              <a:rPr lang="pt-BR" sz="2053" b="0" i="0" strike="noStrike" cap="none" spc="0" baseline="0" dirty="0">
                <a:solidFill>
                  <a:srgbClr val="000000"/>
                </a:solidFill>
                <a:effectLst/>
                <a:latin typeface="Calibri"/>
                <a:ea typeface="Calibri" charset="0"/>
                <a:cs typeface="Calibri" charset="0"/>
              </a:rPr>
              <a:t>O Código de Conduta:</a:t>
            </a:r>
            <a:endParaRPr lang="en-GB" u="sng" dirty="0"/>
          </a:p>
          <a:p>
            <a:pPr marL="0" indent="0">
              <a:buNone/>
            </a:pPr>
            <a:r>
              <a:rPr lang="pt-BR" sz="2053" b="0" i="0" strike="noStrike" cap="none" spc="0" baseline="0" dirty="0">
                <a:solidFill>
                  <a:srgbClr val="000000"/>
                </a:solidFill>
                <a:effectLst/>
                <a:latin typeface="Calibri"/>
                <a:ea typeface="Calibri" charset="0"/>
                <a:cs typeface="Calibri" charset="0"/>
                <a:hlinkClick r:id="rId3" history="0"/>
              </a:rPr>
              <a:t>https://www.youtube.com/watch?v=l8H4_PTrkjU</a:t>
            </a:r>
            <a:r>
              <a:rPr lang="pt-BR" sz="2053" b="0" i="0" strike="noStrike" cap="none" spc="0" baseline="0" dirty="0">
                <a:solidFill>
                  <a:srgbClr val="000000"/>
                </a:solidFill>
                <a:effectLst/>
                <a:latin typeface="Calibri"/>
                <a:ea typeface="Calibri" charset="0"/>
                <a:cs typeface="Calibri" charset="0"/>
              </a:rPr>
              <a:t> </a:t>
            </a:r>
          </a:p>
          <a:p>
            <a:endParaRPr lang="es-ES_tradnl" dirty="0"/>
          </a:p>
          <a:p>
            <a:endParaRPr lang="es-ES_tradnl" dirty="0"/>
          </a:p>
          <a:p>
            <a:pPr marL="228600" lvl="0" indent="-228600">
              <a:buAutoNum type="arabicPeriod"/>
            </a:pPr>
            <a:r>
              <a:rPr lang="pt-BR" sz="1200" b="0" i="0" strike="noStrike" cap="none" spc="0" baseline="0" dirty="0">
                <a:solidFill>
                  <a:srgbClr val="000000"/>
                </a:solidFill>
                <a:effectLst/>
                <a:latin typeface="Calibri"/>
                <a:ea typeface="Calibri" charset="0"/>
                <a:cs typeface="Calibri" charset="0"/>
              </a:rPr>
              <a:t>O que é um Código de Conduta? </a:t>
            </a:r>
          </a:p>
          <a:p>
            <a:r>
              <a:rPr lang="pt-BR" sz="1200" b="0" i="0" strike="noStrike" cap="none" spc="0" baseline="0" dirty="0">
                <a:solidFill>
                  <a:srgbClr val="000000"/>
                </a:solidFill>
                <a:effectLst/>
                <a:latin typeface="Calibri"/>
                <a:ea typeface="Calibri" charset="0"/>
                <a:cs typeface="Calibri" charset="0"/>
              </a:rPr>
              <a:t>O Código de Conduta é um documento que estabelece padrões de comportamento ético entre a equipe de gestão do acampamento e qualquer agente do acampamento que realiza trabalho humanitário no mesmo, seguindo princípios e diretrizes para a proteção, segurança e privacidade dos residentes do acampamento.</a:t>
            </a:r>
            <a:endParaRPr lang="en-US" sz="1200" kern="1200" dirty="0">
              <a:solidFill>
                <a:schemeClr val="tx1"/>
              </a:solidFill>
              <a:effectLst/>
              <a:latin typeface="+mn-lt"/>
              <a:ea typeface="+mn-ea"/>
              <a:cs typeface="+mn-cs"/>
            </a:endParaRPr>
          </a:p>
          <a:p>
            <a:r>
              <a:rPr lang="pt-BR" sz="1200" b="0" i="0" strike="noStrike" cap="none" spc="0" baseline="0" dirty="0">
                <a:solidFill>
                  <a:srgbClr val="000000"/>
                </a:solidFill>
                <a:effectLst/>
                <a:latin typeface="Calibri"/>
                <a:ea typeface="Calibri" charset="0"/>
                <a:cs typeface="Calibri" charset="0"/>
              </a:rPr>
              <a:t>O Código não substitui a lei nacional. </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É um compromisso formal da nossa responsabilidade pelo nosso comportamento</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É um compromisso de que não faremos coisas que coloquem outros colegas ou residentes do acampamento em risco de dano.</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O Código identifica os padrões mínimos de comportamento de todo o pessoal humanitário que trabalha no acampamento.</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É um código moral, que não tem força de lei</a:t>
            </a:r>
            <a:endParaRPr lang="en-US" sz="1200" kern="1200" dirty="0">
              <a:solidFill>
                <a:schemeClr val="tx1"/>
              </a:solidFill>
              <a:effectLst/>
              <a:latin typeface="+mn-lt"/>
              <a:ea typeface="+mn-ea"/>
              <a:cs typeface="+mn-cs"/>
            </a:endParaRPr>
          </a:p>
          <a:p>
            <a:pPr marL="228600" lvl="0" indent="-228600">
              <a:buAutoNum type="arabicPeriod"/>
            </a:pPr>
            <a:endParaRPr lang="en-US" sz="1200" kern="1200" dirty="0">
              <a:solidFill>
                <a:schemeClr val="tx1"/>
              </a:solidFill>
              <a:effectLst/>
              <a:latin typeface="+mn-lt"/>
              <a:ea typeface="+mn-ea"/>
              <a:cs typeface="+mn-cs"/>
            </a:endParaRPr>
          </a:p>
          <a:p>
            <a:pPr marL="228600" lvl="0" indent="-228600">
              <a:buAutoNum type="arabicPeriod"/>
            </a:pP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2. Quais são as origens do Código de Conduta?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lang="pt-BR" sz="1200" b="0" i="0" strike="noStrike" cap="none" spc="0" baseline="0" dirty="0">
                <a:solidFill>
                  <a:srgbClr val="000000"/>
                </a:solidFill>
                <a:effectLst/>
                <a:latin typeface="Calibri"/>
                <a:ea typeface="Calibri" charset="0"/>
                <a:cs typeface="Calibri" charset="0"/>
              </a:rPr>
              <a:t>O Código de Conduta para o Movimento Internacional da Cruz Vermelha e do Crescente Vermelho e organizações não governamentais em socorro a desastres é um conjunto fundamental de princípios orientadores para organizações envolvidas em atividades humanitárias colocarem em prática os princípios humanitários. Adotado em 1994, o Código de Conduta é um conjunto de princípios orientadores para organizações envolvidas em atividades humanitárias e tem como objetivo colocar os princípios humanitários em prática. O Código estabelece dez princípios fundamentais e três anexos com recomendações ao governo dos estados afetados, governos doadores e organizações internacionais. </a:t>
            </a:r>
            <a:endParaRPr lang="en-US" sz="1200" kern="1200" dirty="0">
              <a:solidFill>
                <a:schemeClr val="tx1"/>
              </a:solidFill>
              <a:effectLst/>
              <a:latin typeface="+mn-lt"/>
              <a:ea typeface="+mn-ea"/>
              <a:cs typeface="+mn-cs"/>
            </a:endParaRPr>
          </a:p>
          <a:p>
            <a:pPr lvl="0"/>
            <a:endParaRPr lang="en-GB"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3. Quais são os princípios fundamentais? </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O dever humanitário está em primeiro lugar.</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A ajuda é dada independentemente da raça, religião ou nacionalidade dos beneficiários e sem nenhum tipo de distinção. As prioridades de ajuda são calculadas apenas com base na necessidade.</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O auxílio não será usado para promover um ponto de vista político ou religioso específico.</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Nos empenharemos para não agir como instrumentos da política externa do governo.</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Devemos respeitar a cultura e o costume.</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Devemos tentar criar uma resposta a desastres nas capacidades locais.</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Deverão ser encontradas maneiras de envolver os beneficiários do programa na gestão de ajuda humanitária.</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A ajuda humanitária deve se empenhar para reduzir vulnerabilidades futuras a desastres, bem como atender às necessidades básicas.</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Nos responsabilizamos por aqueles que procuramos ajudar e por aqueles de quem aceitamos recursos.</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Nas nossas atividades de informação, divulgação e publicidade, reconheceremos as vítimas de desastres como seres humanos dignos e não como objetos sem esperança. </a:t>
            </a:r>
            <a:endParaRPr lang="en-US" sz="1200" kern="1200" dirty="0">
              <a:solidFill>
                <a:schemeClr val="tx1"/>
              </a:solidFill>
              <a:effectLst/>
              <a:latin typeface="+mn-lt"/>
              <a:ea typeface="+mn-ea"/>
              <a:cs typeface="+mn-cs"/>
            </a:endParaRPr>
          </a:p>
          <a:p>
            <a:pPr lvl="0"/>
            <a:endParaRPr lang="en-GB"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4. A quem o se aplica o Código de Conduta </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Mais de 400 organizações assinaram </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Em acampamentos, também se aplica a líderes e representantes e a qualquer pessoa que preste ajuda</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Autoridades nacionais ou locais</a:t>
            </a:r>
            <a:endParaRPr lang="en-US" sz="1200" kern="1200" dirty="0">
              <a:solidFill>
                <a:schemeClr val="tx1"/>
              </a:solidFill>
              <a:effectLst/>
              <a:latin typeface="+mn-lt"/>
              <a:ea typeface="+mn-ea"/>
              <a:cs typeface="+mn-cs"/>
            </a:endParaRPr>
          </a:p>
          <a:p>
            <a:pPr lvl="0"/>
            <a:r>
              <a:rPr lang="pt-BR" sz="1200" b="0" i="0" strike="noStrike" cap="none" spc="0" baseline="0" dirty="0">
                <a:solidFill>
                  <a:srgbClr val="000000"/>
                </a:solidFill>
                <a:effectLst/>
                <a:latin typeface="Calibri"/>
                <a:ea typeface="Calibri" charset="0"/>
                <a:cs typeface="Calibri" charset="0"/>
              </a:rPr>
              <a:t>Voluntários </a:t>
            </a:r>
            <a:endParaRPr lang="en-US" sz="1200" kern="1200" dirty="0">
              <a:solidFill>
                <a:schemeClr val="tx1"/>
              </a:solidFill>
              <a:effectLst/>
              <a:latin typeface="+mn-lt"/>
              <a:ea typeface="+mn-ea"/>
              <a:cs typeface="+mn-cs"/>
            </a:endParaRP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10</a:t>
            </a:fld>
            <a:endParaRPr lang="en-GB" dirty="0"/>
          </a:p>
        </p:txBody>
      </p:sp>
    </p:spTree>
    <p:extLst>
      <p:ext uri="{BB962C8B-B14F-4D97-AF65-F5344CB8AC3E}">
        <p14:creationId xmlns:p14="http://schemas.microsoft.com/office/powerpoint/2010/main" val="10555335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4.jpe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CCM - Title Slide - Presentation">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803" y="0"/>
            <a:ext cx="10691813" cy="7559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360000" rtlCol="0" anchor="ctr">
            <a:noAutofit/>
          </a:bodyPr>
          <a:lstStyle/>
          <a:p>
            <a:pPr algn="ctr"/>
            <a:endParaRPr lang="en-GB" sz="2053" noProof="0" dirty="0">
              <a:latin typeface="+mj-lt"/>
            </a:endParaRPr>
          </a:p>
        </p:txBody>
      </p:sp>
      <p:sp>
        <p:nvSpPr>
          <p:cNvPr id="2" name="Title 1"/>
          <p:cNvSpPr>
            <a:spLocks noGrp="1"/>
          </p:cNvSpPr>
          <p:nvPr>
            <p:ph type="ctrTitle"/>
          </p:nvPr>
        </p:nvSpPr>
        <p:spPr>
          <a:xfrm>
            <a:off x="0" y="4355901"/>
            <a:ext cx="10691813" cy="1190632"/>
          </a:xfrm>
          <a:prstGeom prst="rect">
            <a:avLst/>
          </a:prstGeom>
          <a:solidFill>
            <a:schemeClr val="bg1"/>
          </a:solidFill>
        </p:spPr>
        <p:txBody>
          <a:bodyPr rIns="360000" anchor="ctr">
            <a:noAutofit/>
          </a:bodyPr>
          <a:lstStyle>
            <a:lvl1pPr algn="r">
              <a:defRPr sz="4800" baseline="0">
                <a:solidFill>
                  <a:schemeClr val="accent1"/>
                </a:solidFill>
                <a:latin typeface="+mj-lt"/>
              </a:defRPr>
            </a:lvl1pPr>
          </a:lstStyle>
          <a:p>
            <a:r>
              <a:rPr lang="en-US" noProof="0"/>
              <a:t>Click to edit Master title style</a:t>
            </a:r>
            <a:endParaRPr lang="en-GB" noProof="0"/>
          </a:p>
        </p:txBody>
      </p:sp>
      <p:sp>
        <p:nvSpPr>
          <p:cNvPr id="3" name="Subtitle 2"/>
          <p:cNvSpPr>
            <a:spLocks noGrp="1"/>
          </p:cNvSpPr>
          <p:nvPr>
            <p:ph type="subTitle" idx="1"/>
          </p:nvPr>
        </p:nvSpPr>
        <p:spPr>
          <a:xfrm>
            <a:off x="3208347" y="5864036"/>
            <a:ext cx="7484269" cy="714379"/>
          </a:xfrm>
        </p:spPr>
        <p:txBody>
          <a:bodyPr rIns="360000" anchor="ctr">
            <a:noAutofit/>
          </a:bodyPr>
          <a:lstStyle>
            <a:lvl1pPr marL="0" indent="0" algn="r">
              <a:buNone/>
              <a:defRPr>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5" name="Picture 4"/>
          <p:cNvPicPr>
            <a:picLocks noChangeAspect="1"/>
          </p:cNvPicPr>
          <p:nvPr userDrawn="1"/>
        </p:nvPicPr>
        <p:blipFill>
          <a:blip r:embed="rId2">
            <a:extLst>
              <a:ext uri="{28A0092B-C50C-407E-A947-70E740481C1C}">
                <a14:useLocalDpi xmlns:a14="http://schemas.microsoft.com/office/drawing/2010/main"/>
              </a:ext>
            </a:extLst>
          </a:blip>
          <a:srcRect b="15819"/>
          <a:stretch>
            <a:fillRect/>
          </a:stretch>
        </p:blipFill>
        <p:spPr>
          <a:xfrm>
            <a:off x="6210002" y="323453"/>
            <a:ext cx="4248564" cy="1368152"/>
          </a:xfrm>
          <a:prstGeom prst="rect">
            <a:avLst/>
          </a:prstGeom>
        </p:spPr>
      </p:pic>
    </p:spTree>
    <p:extLst>
      <p:ext uri="{BB962C8B-B14F-4D97-AF65-F5344CB8AC3E}">
        <p14:creationId xmlns:p14="http://schemas.microsoft.com/office/powerpoint/2010/main" val="4044220400"/>
      </p:ext>
    </p:extLst>
  </p:cSld>
  <p:clrMapOvr>
    <a:overrideClrMapping bg1="lt1" tx1="dk1" bg2="lt2" tx2="dk2" accent1="accent1" accent2="accent2" accent3="accent3" accent4="accent4" accent5="accent5" accent6="accent6" hlink="hlink" folHlink="folHlink"/>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CCM - Title - Photo Dark">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dirty="0"/>
              <a:t>Drag picture to placeholder or click icon to add</a:t>
            </a:r>
            <a:endParaRPr lang="en-GB" noProof="0" dirty="0"/>
          </a:p>
        </p:txBody>
      </p:sp>
      <p:pic>
        <p:nvPicPr>
          <p:cNvPr id="5" name="Picture 4"/>
          <p:cNvPicPr>
            <a:picLocks noChangeAspect="1"/>
          </p:cNvPicPr>
          <p:nvPr userDrawn="1"/>
        </p:nvPicPr>
        <p:blipFill>
          <a:blip r:embed="rId2">
            <a:extLst>
              <a:ext uri="{28A0092B-C50C-407E-A947-70E740481C1C}">
                <a14:useLocalDpi xmlns:a14="http://schemas.microsoft.com/office/drawing/2010/main"/>
              </a:ext>
            </a:extLst>
          </a:blip>
          <a:srcRect b="15819"/>
          <a:stretch>
            <a:fill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bg1"/>
          </a:solidFill>
        </p:spPr>
        <p:txBody>
          <a:bodyPr rIns="360000" anchor="ctr"/>
          <a:lstStyle>
            <a:lvl1pPr algn="r">
              <a:defRPr sz="4800" baseline="0">
                <a:solidFill>
                  <a:schemeClr val="accent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8" name="Picture 7"/>
          <p:cNvPicPr>
            <a:picLocks noChangeAspect="1"/>
          </p:cNvPicPr>
          <p:nvPr userDrawn="1"/>
        </p:nvPicPr>
        <p:blipFill>
          <a:blip r:embed="rId2">
            <a:extLst>
              <a:ext uri="{28A0092B-C50C-407E-A947-70E740481C1C}">
                <a14:useLocalDpi xmlns:a14="http://schemas.microsoft.com/office/drawing/2010/main"/>
              </a:ext>
            </a:extLst>
          </a:blip>
          <a:srcRect b="15819"/>
          <a:stretch>
            <a:fillRect/>
          </a:stretch>
        </p:blipFill>
        <p:spPr>
          <a:xfrm>
            <a:off x="6362402" y="475853"/>
            <a:ext cx="4248564" cy="1368152"/>
          </a:xfrm>
          <a:prstGeom prst="rect">
            <a:avLst/>
          </a:prstGeom>
        </p:spPr>
      </p:pic>
    </p:spTree>
    <p:extLst>
      <p:ext uri="{BB962C8B-B14F-4D97-AF65-F5344CB8AC3E}">
        <p14:creationId xmlns:p14="http://schemas.microsoft.com/office/powerpoint/2010/main" val="3509997552"/>
      </p:ext>
    </p:extLst>
  </p:cSld>
  <p:clrMapOvr>
    <a:overrideClrMapping bg1="lt1" tx1="dk1" bg2="lt2" tx2="dk2" accent1="accent1" accent2="accent2" accent3="accent3" accent4="accent4" accent5="accent5" accent6="accent6" hlink="hlink" folHlink="folHlink"/>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CCM - Title - Photo Light">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dirty="0"/>
              <a:t>Drag picture to placeholder or click icon to add</a:t>
            </a:r>
            <a:endParaRPr lang="en-GB" noProof="0" dirty="0"/>
          </a:p>
        </p:txBody>
      </p:sp>
      <p:pic>
        <p:nvPicPr>
          <p:cNvPr id="5" name="Picture 4"/>
          <p:cNvPicPr>
            <a:picLocks noChangeAspect="1"/>
          </p:cNvPicPr>
          <p:nvPr userDrawn="1"/>
        </p:nvPicPr>
        <p:blipFill>
          <a:blip r:embed="rId2">
            <a:extLst>
              <a:ext uri="{28A0092B-C50C-407E-A947-70E740481C1C}">
                <a14:useLocalDpi xmlns:a14="http://schemas.microsoft.com/office/drawing/2010/main"/>
              </a:ext>
            </a:extLst>
          </a:blip>
          <a:srcRect b="15819"/>
          <a:stretch>
            <a:fill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accent1"/>
          </a:solidFill>
        </p:spPr>
        <p:txBody>
          <a:bodyPr rIns="360000" anchor="ctr"/>
          <a:lstStyle>
            <a:lvl1pPr algn="r">
              <a:defRPr sz="4800" baseline="0">
                <a:solidFill>
                  <a:schemeClr val="bg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10" name="Picture 9"/>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210002" y="323453"/>
            <a:ext cx="4210944" cy="1369576"/>
          </a:xfrm>
          <a:prstGeom prst="rect">
            <a:avLst/>
          </a:prstGeom>
        </p:spPr>
      </p:pic>
    </p:spTree>
    <p:extLst>
      <p:ext uri="{BB962C8B-B14F-4D97-AF65-F5344CB8AC3E}">
        <p14:creationId xmlns:p14="http://schemas.microsoft.com/office/powerpoint/2010/main" val="3875057344"/>
      </p:ext>
    </p:extLst>
  </p:cSld>
  <p:clrMapOvr>
    <a:overrideClrMapping bg1="lt1" tx1="dk1" bg2="lt2" tx2="dk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CCM - TItle - Report - Blue">
    <p:spTree>
      <p:nvGrpSpPr>
        <p:cNvPr id="1" name=""/>
        <p:cNvGrpSpPr/>
        <p:nvPr/>
      </p:nvGrpSpPr>
      <p:grpSpPr>
        <a:xfrm>
          <a:off x="0" y="0"/>
          <a:ext cx="0" cy="0"/>
          <a:chOff x="0" y="0"/>
          <a:chExt cx="0" cy="0"/>
        </a:xfrm>
      </p:grpSpPr>
      <p:sp>
        <p:nvSpPr>
          <p:cNvPr id="4" name="Rectangle 3"/>
          <p:cNvSpPr/>
          <p:nvPr userDrawn="1"/>
        </p:nvSpPr>
        <p:spPr>
          <a:xfrm>
            <a:off x="1" y="1"/>
            <a:ext cx="8154218"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sp>
        <p:nvSpPr>
          <p:cNvPr id="16" name="TextBox 15"/>
          <p:cNvSpPr txBox="1"/>
          <p:nvPr userDrawn="1"/>
        </p:nvSpPr>
        <p:spPr>
          <a:xfrm>
            <a:off x="8649378" y="4979841"/>
            <a:ext cx="1984055" cy="228829"/>
          </a:xfrm>
          <a:prstGeom prst="rect">
            <a:avLst/>
          </a:prstGeom>
          <a:noFill/>
        </p:spPr>
        <p:txBody>
          <a:bodyPr wrap="square" rtlCol="0" anchor="ctr">
            <a:spAutoFit/>
          </a:bodyPr>
          <a:lstStyle/>
          <a:p>
            <a:r>
              <a:rPr lang="pt-BR" sz="900" b="0" i="0" strike="noStrike" cap="none" spc="0" baseline="0" dirty="0">
                <a:solidFill>
                  <a:srgbClr val="2A87C8"/>
                </a:solidFill>
                <a:effectLst/>
                <a:latin typeface="Trebuchet MS" panose="020B0603020202020204"/>
                <a:ea typeface="Trebuchet MS"/>
                <a:cs typeface="Trebuchet MS"/>
              </a:rPr>
              <a:t>www.globalcccmcluster.org</a:t>
            </a:r>
          </a:p>
        </p:txBody>
      </p:sp>
      <p:sp>
        <p:nvSpPr>
          <p:cNvPr id="17" name="TextBox 16"/>
          <p:cNvSpPr txBox="1"/>
          <p:nvPr userDrawn="1"/>
        </p:nvSpPr>
        <p:spPr>
          <a:xfrm>
            <a:off x="8649378" y="5309553"/>
            <a:ext cx="1984055" cy="228829"/>
          </a:xfrm>
          <a:prstGeom prst="rect">
            <a:avLst/>
          </a:prstGeom>
          <a:noFill/>
        </p:spPr>
        <p:txBody>
          <a:bodyPr wrap="square" rtlCol="0" anchor="ctr">
            <a:spAutoFit/>
          </a:bodyPr>
          <a:lstStyle/>
          <a:p>
            <a:r>
              <a:rPr lang="pt-BR" sz="900" b="0" i="0" strike="noStrike" cap="none" spc="0" baseline="0" dirty="0">
                <a:solidFill>
                  <a:srgbClr val="2A87C8"/>
                </a:solidFill>
                <a:effectLst/>
                <a:latin typeface="Trebuchet MS" panose="020B0603020202020204"/>
                <a:ea typeface="Trebuchet MS"/>
                <a:cs typeface="Trebuchet MS"/>
              </a:rPr>
              <a:t>globalsupport@cccmcluster.org</a:t>
            </a:r>
          </a:p>
        </p:txBody>
      </p:sp>
      <p:sp>
        <p:nvSpPr>
          <p:cNvPr id="18" name="TextBox 17"/>
          <p:cNvSpPr txBox="1"/>
          <p:nvPr userDrawn="1"/>
        </p:nvSpPr>
        <p:spPr>
          <a:xfrm>
            <a:off x="8649378" y="5639265"/>
            <a:ext cx="1984055" cy="228829"/>
          </a:xfrm>
          <a:prstGeom prst="rect">
            <a:avLst/>
          </a:prstGeom>
          <a:noFill/>
        </p:spPr>
        <p:txBody>
          <a:bodyPr wrap="square" rtlCol="0" anchor="ctr">
            <a:spAutoFit/>
          </a:bodyPr>
          <a:lstStyle/>
          <a:p>
            <a:pPr marL="0" marR="0" indent="0" algn="l" defTabSz="1042873" rtl="0" eaLnBrk="1" fontAlgn="auto" latinLnBrk="0" hangingPunct="1">
              <a:lnSpc>
                <a:spcPct val="100000"/>
              </a:lnSpc>
              <a:spcBef>
                <a:spcPct val="0"/>
              </a:spcBef>
              <a:spcAft>
                <a:spcPct val="0"/>
              </a:spcAft>
              <a:buClrTx/>
              <a:buSzTx/>
              <a:buFontTx/>
              <a:buNone/>
              <a:defRPr/>
            </a:pPr>
            <a:r>
              <a:rPr lang="pt-BR" sz="900" b="0" i="0" strike="noStrike" cap="none" spc="0" baseline="0" dirty="0">
                <a:solidFill>
                  <a:srgbClr val="2A87C8"/>
                </a:solidFill>
                <a:effectLst/>
                <a:latin typeface="Trebuchet MS" panose="020B0603020202020204"/>
                <a:ea typeface="Trebuchet MS"/>
                <a:cs typeface="Trebuchet MS"/>
              </a:rPr>
              <a:t>@</a:t>
            </a:r>
            <a:r>
              <a:rPr lang="pt-BR" sz="900" b="0" i="0" strike="noStrike" cap="none" spc="0" baseline="0" dirty="0" err="1">
                <a:solidFill>
                  <a:srgbClr val="2A87C8"/>
                </a:solidFill>
                <a:effectLst/>
                <a:latin typeface="Trebuchet MS" panose="020B0603020202020204"/>
                <a:ea typeface="Trebuchet MS"/>
                <a:cs typeface="Trebuchet MS"/>
              </a:rPr>
              <a:t>CCCMCluster</a:t>
            </a:r>
            <a:endParaRPr lang="en-GB" sz="900" noProof="0" dirty="0">
              <a:solidFill>
                <a:schemeClr val="accent1"/>
              </a:solidFill>
              <a:latin typeface="+mn-lt"/>
            </a:endParaRPr>
          </a:p>
        </p:txBody>
      </p:sp>
      <p:sp>
        <p:nvSpPr>
          <p:cNvPr id="19" name="TextBox 18"/>
          <p:cNvSpPr txBox="1"/>
          <p:nvPr userDrawn="1"/>
        </p:nvSpPr>
        <p:spPr>
          <a:xfrm>
            <a:off x="8649378" y="5968976"/>
            <a:ext cx="1984055" cy="228829"/>
          </a:xfrm>
          <a:prstGeom prst="rect">
            <a:avLst/>
          </a:prstGeom>
          <a:noFill/>
        </p:spPr>
        <p:txBody>
          <a:bodyPr wrap="square" rtlCol="0" anchor="ctr">
            <a:spAutoFit/>
          </a:bodyPr>
          <a:lstStyle/>
          <a:p>
            <a:pPr marL="0" marR="0" indent="0" algn="l" defTabSz="1042873" rtl="0" eaLnBrk="1" fontAlgn="auto" latinLnBrk="0" hangingPunct="1">
              <a:lnSpc>
                <a:spcPct val="100000"/>
              </a:lnSpc>
              <a:spcBef>
                <a:spcPct val="0"/>
              </a:spcBef>
              <a:spcAft>
                <a:spcPct val="0"/>
              </a:spcAft>
              <a:buClrTx/>
              <a:buSzTx/>
              <a:buFontTx/>
              <a:buNone/>
              <a:defRPr/>
            </a:pPr>
            <a:r>
              <a:rPr lang="pt-BR" sz="900" b="0" i="0" strike="noStrike" cap="none" spc="0" baseline="0">
                <a:solidFill>
                  <a:srgbClr val="2A87C8"/>
                </a:solidFill>
                <a:effectLst/>
                <a:latin typeface="Trebuchet MS" panose="020B0603020202020204"/>
                <a:ea typeface="Trebuchet MS"/>
                <a:cs typeface="Trebuchet MS"/>
              </a:rPr>
              <a:t>GlobalCCCMCluster</a:t>
            </a:r>
            <a:endParaRPr lang="en-GB" sz="900" noProof="0">
              <a:solidFill>
                <a:schemeClr val="accent1"/>
              </a:solidFill>
              <a:latin typeface="+mn-lt"/>
            </a:endParaRPr>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255806"/>
            <a:ext cx="2158163" cy="366126"/>
          </a:xfrm>
          <a:prstGeom prst="rect">
            <a:avLst/>
          </a:prstGeom>
          <a:noFill/>
        </p:spPr>
        <p:txBody>
          <a:bodyPr wrap="square" rtlCol="0" anchor="ctr">
            <a:spAutoFit/>
          </a:bodyPr>
          <a:lstStyle/>
          <a:p>
            <a:r>
              <a:rPr lang="pt-BR" sz="900" b="0" i="0" strike="noStrike" cap="none" spc="0" baseline="0">
                <a:solidFill>
                  <a:srgbClr val="FFFFFF"/>
                </a:solidFill>
                <a:effectLst/>
                <a:latin typeface="Trebuchet MS" panose="020B0603020202020204"/>
                <a:ea typeface="Trebuchet MS"/>
                <a:cs typeface="Trebuchet MS"/>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pic>
        <p:nvPicPr>
          <p:cNvPr id="1030" name="Picture 6" descr="Image result for unhcr logo"/>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iom logo"/>
          <p:cNvPicPr>
            <a:picLocks noChangeAspect="1" noChangeArrowheads="1"/>
          </p:cNvPicPr>
          <p:nvPr userDrawn="1"/>
        </p:nvPicPr>
        <p:blipFill>
          <a:blip r:embed="rId3">
            <a:extLst>
              <a:ext uri="{28A0092B-C50C-407E-A947-70E740481C1C}">
                <a14:useLocalDpi xmlns:a14="http://schemas.microsoft.com/office/drawing/2010/main"/>
              </a:ext>
            </a:extLst>
          </a:blip>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userDrawn="1"/>
        </p:nvGrpSpPr>
        <p:grpSpPr>
          <a:xfrm>
            <a:off x="8384341" y="4795519"/>
            <a:ext cx="1958613" cy="1637997"/>
            <a:chOff x="8384341" y="4715941"/>
            <a:chExt cx="1608808" cy="1717576"/>
          </a:xfrm>
        </p:grpSpPr>
        <p:cxnSp>
          <p:nvCxnSpPr>
            <p:cNvPr id="26" name="Straight Connector 25"/>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20" name="Picture 1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8554015" y="323453"/>
            <a:ext cx="1788939" cy="1217497"/>
          </a:xfrm>
          <a:prstGeom prst="rect">
            <a:avLst/>
          </a:prstGeom>
        </p:spPr>
      </p:pic>
      <p:pic>
        <p:nvPicPr>
          <p:cNvPr id="2" name="Picture 1"/>
          <p:cNvPicPr>
            <a:picLocks noChangeAspect="1"/>
          </p:cNvPicPr>
          <p:nvPr userDrawn="1"/>
        </p:nvPicPr>
        <p:blipFill>
          <a:blip r:embed="rId5">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8" name="Picture 7"/>
          <p:cNvPicPr>
            <a:picLocks noChangeAspect="1"/>
          </p:cNvPicPr>
          <p:nvPr userDrawn="1"/>
        </p:nvPicPr>
        <p:blipFill>
          <a:blip r:embed="rId6">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11" name="Picture 10"/>
          <p:cNvPicPr>
            <a:picLocks noChangeAspect="1"/>
          </p:cNvPicPr>
          <p:nvPr userDrawn="1"/>
        </p:nvPicPr>
        <p:blipFill>
          <a:blip r:embed="rId7">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a:fillRect/>
          </a:stretch>
        </p:blipFill>
        <p:spPr>
          <a:xfrm>
            <a:off x="8464654" y="5675954"/>
            <a:ext cx="144015" cy="135544"/>
          </a:xfrm>
          <a:prstGeom prst="rect">
            <a:avLst/>
          </a:prstGeom>
        </p:spPr>
      </p:pic>
      <p:pic>
        <p:nvPicPr>
          <p:cNvPr id="12" name="Picture 8"/>
          <p:cNvPicPr>
            <a:picLocks noChangeAspect="1" noChangeArrowheads="1"/>
          </p:cNvPicPr>
          <p:nvPr userDrawn="1"/>
        </p:nvPicPr>
        <p:blipFill>
          <a:blip r:embed="rId8">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bwMode="auto">
          <a:xfrm>
            <a:off x="8457260" y="6013397"/>
            <a:ext cx="158804" cy="158804"/>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264551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CCM - Title - Report - Photo">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5207"/>
                    </a14:imgEffect>
                    <a14:imgEffect>
                      <a14:saturation sat="0"/>
                    </a14:imgEffect>
                    <a14:imgEffect>
                      <a14:brightnessContrast bright="-65000" contrast="-61000"/>
                    </a14:imgEffect>
                  </a14:imgLayer>
                </a14:imgProps>
              </a:ext>
              <a:ext uri="{28A0092B-C50C-407E-A947-70E740481C1C}">
                <a14:useLocalDpi xmlns:a14="http://schemas.microsoft.com/office/drawing/2010/main"/>
              </a:ext>
            </a:extLst>
          </a:blip>
          <a:stretch>
            <a:fillRect/>
          </a:stretch>
        </p:blipFill>
        <p:spPr>
          <a:xfrm>
            <a:off x="-14735" y="-1"/>
            <a:ext cx="8168953" cy="7559675"/>
          </a:xfrm>
          <a:prstGeom prst="rect">
            <a:avLst/>
          </a:prstGeom>
        </p:spPr>
      </p:pic>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255806"/>
            <a:ext cx="2158163" cy="366126"/>
          </a:xfrm>
          <a:prstGeom prst="rect">
            <a:avLst/>
          </a:prstGeom>
          <a:noFill/>
        </p:spPr>
        <p:txBody>
          <a:bodyPr wrap="square" rtlCol="0" anchor="ctr">
            <a:spAutoFit/>
          </a:bodyPr>
          <a:lstStyle/>
          <a:p>
            <a:r>
              <a:rPr lang="pt-BR" sz="900" b="0" i="0" strike="noStrike" cap="none" spc="0" baseline="0">
                <a:solidFill>
                  <a:srgbClr val="FFFFFF"/>
                </a:solidFill>
                <a:effectLst/>
                <a:latin typeface="Trebuchet MS" panose="020B0603020202020204"/>
                <a:ea typeface="Trebuchet MS"/>
                <a:cs typeface="Trebuchet MS"/>
              </a:rPr>
              <a:t>WWW.GLOBALCCCMCLUSTER.ORG</a:t>
            </a:r>
          </a:p>
        </p:txBody>
      </p:sp>
      <p:sp>
        <p:nvSpPr>
          <p:cNvPr id="15"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sp>
        <p:nvSpPr>
          <p:cNvPr id="22" name="TextBox 21"/>
          <p:cNvSpPr txBox="1"/>
          <p:nvPr userDrawn="1"/>
        </p:nvSpPr>
        <p:spPr>
          <a:xfrm>
            <a:off x="8649378" y="4979841"/>
            <a:ext cx="1984055" cy="228829"/>
          </a:xfrm>
          <a:prstGeom prst="rect">
            <a:avLst/>
          </a:prstGeom>
          <a:noFill/>
        </p:spPr>
        <p:txBody>
          <a:bodyPr wrap="square" rtlCol="0" anchor="ctr">
            <a:spAutoFit/>
          </a:bodyPr>
          <a:lstStyle/>
          <a:p>
            <a:r>
              <a:rPr lang="pt-BR" sz="900" b="0" i="0" strike="noStrike" cap="none" spc="0" baseline="0">
                <a:solidFill>
                  <a:srgbClr val="2A87C8"/>
                </a:solidFill>
                <a:effectLst/>
                <a:latin typeface="Trebuchet MS" panose="020B0603020202020204"/>
                <a:ea typeface="Trebuchet MS"/>
                <a:cs typeface="Trebuchet MS"/>
              </a:rPr>
              <a:t>www.globalcccmcluster.org</a:t>
            </a:r>
          </a:p>
        </p:txBody>
      </p:sp>
      <p:sp>
        <p:nvSpPr>
          <p:cNvPr id="23" name="TextBox 22"/>
          <p:cNvSpPr txBox="1"/>
          <p:nvPr userDrawn="1"/>
        </p:nvSpPr>
        <p:spPr>
          <a:xfrm>
            <a:off x="8649378" y="5309553"/>
            <a:ext cx="1984055" cy="228829"/>
          </a:xfrm>
          <a:prstGeom prst="rect">
            <a:avLst/>
          </a:prstGeom>
          <a:noFill/>
        </p:spPr>
        <p:txBody>
          <a:bodyPr wrap="square" rtlCol="0" anchor="ctr">
            <a:spAutoFit/>
          </a:bodyPr>
          <a:lstStyle/>
          <a:p>
            <a:r>
              <a:rPr lang="pt-BR" sz="900" b="0" i="0" strike="noStrike" cap="none" spc="0" baseline="0">
                <a:solidFill>
                  <a:srgbClr val="2A87C8"/>
                </a:solidFill>
                <a:effectLst/>
                <a:latin typeface="Trebuchet MS" panose="020B0603020202020204"/>
                <a:ea typeface="Trebuchet MS"/>
                <a:cs typeface="Trebuchet MS"/>
              </a:rPr>
              <a:t>gobalsupport@cccmcluster.org</a:t>
            </a:r>
          </a:p>
        </p:txBody>
      </p:sp>
      <p:sp>
        <p:nvSpPr>
          <p:cNvPr id="25" name="TextBox 24"/>
          <p:cNvSpPr txBox="1"/>
          <p:nvPr userDrawn="1"/>
        </p:nvSpPr>
        <p:spPr>
          <a:xfrm>
            <a:off x="8649378" y="5639265"/>
            <a:ext cx="1984055" cy="228829"/>
          </a:xfrm>
          <a:prstGeom prst="rect">
            <a:avLst/>
          </a:prstGeom>
          <a:noFill/>
        </p:spPr>
        <p:txBody>
          <a:bodyPr wrap="square" rtlCol="0" anchor="ctr">
            <a:spAutoFit/>
          </a:bodyPr>
          <a:lstStyle/>
          <a:p>
            <a:pPr marL="0" marR="0" indent="0" algn="l" defTabSz="1042873" rtl="0" eaLnBrk="1" fontAlgn="auto" latinLnBrk="0" hangingPunct="1">
              <a:lnSpc>
                <a:spcPct val="100000"/>
              </a:lnSpc>
              <a:spcBef>
                <a:spcPct val="0"/>
              </a:spcBef>
              <a:spcAft>
                <a:spcPct val="0"/>
              </a:spcAft>
              <a:buClrTx/>
              <a:buSzTx/>
              <a:buFontTx/>
              <a:buNone/>
              <a:defRPr/>
            </a:pPr>
            <a:r>
              <a:rPr lang="pt-BR" sz="900" b="0" i="0" strike="noStrike" cap="none" spc="0" baseline="0">
                <a:solidFill>
                  <a:srgbClr val="2A87C8"/>
                </a:solidFill>
                <a:effectLst/>
                <a:latin typeface="Trebuchet MS" panose="020B0603020202020204"/>
                <a:ea typeface="Trebuchet MS"/>
                <a:cs typeface="Trebuchet MS"/>
              </a:rPr>
              <a:t>@CCCMCluster</a:t>
            </a:r>
            <a:endParaRPr lang="en-GB" sz="900" noProof="0">
              <a:solidFill>
                <a:schemeClr val="accent1"/>
              </a:solidFill>
              <a:latin typeface="+mn-lt"/>
            </a:endParaRPr>
          </a:p>
        </p:txBody>
      </p:sp>
      <p:sp>
        <p:nvSpPr>
          <p:cNvPr id="29" name="TextBox 28"/>
          <p:cNvSpPr txBox="1"/>
          <p:nvPr userDrawn="1"/>
        </p:nvSpPr>
        <p:spPr>
          <a:xfrm>
            <a:off x="8649378" y="5968976"/>
            <a:ext cx="1984055" cy="228829"/>
          </a:xfrm>
          <a:prstGeom prst="rect">
            <a:avLst/>
          </a:prstGeom>
          <a:noFill/>
        </p:spPr>
        <p:txBody>
          <a:bodyPr wrap="square" rtlCol="0" anchor="ctr">
            <a:spAutoFit/>
          </a:bodyPr>
          <a:lstStyle/>
          <a:p>
            <a:pPr marL="0" marR="0" indent="0" algn="l" defTabSz="1042873" rtl="0" eaLnBrk="1" fontAlgn="auto" latinLnBrk="0" hangingPunct="1">
              <a:lnSpc>
                <a:spcPct val="100000"/>
              </a:lnSpc>
              <a:spcBef>
                <a:spcPct val="0"/>
              </a:spcBef>
              <a:spcAft>
                <a:spcPct val="0"/>
              </a:spcAft>
              <a:buClrTx/>
              <a:buSzTx/>
              <a:buFontTx/>
              <a:buNone/>
              <a:defRPr/>
            </a:pPr>
            <a:r>
              <a:rPr lang="pt-BR" sz="900" b="0" i="0" strike="noStrike" cap="none" spc="0" baseline="0">
                <a:solidFill>
                  <a:srgbClr val="2A87C8"/>
                </a:solidFill>
                <a:effectLst/>
                <a:latin typeface="Trebuchet MS" panose="020B0603020202020204"/>
                <a:ea typeface="Trebuchet MS"/>
                <a:cs typeface="Trebuchet MS"/>
              </a:rPr>
              <a:t>GlobalCCCM</a:t>
            </a:r>
            <a:endParaRPr lang="en-GB" sz="900" noProof="0">
              <a:solidFill>
                <a:schemeClr val="accent1"/>
              </a:solidFill>
              <a:latin typeface="+mn-lt"/>
            </a:endParaRPr>
          </a:p>
        </p:txBody>
      </p:sp>
      <p:pic>
        <p:nvPicPr>
          <p:cNvPr id="30" name="Picture 6" descr="Image result for unhcr logo"/>
          <p:cNvPicPr>
            <a:picLocks noChangeAspect="1" noChangeArrowheads="1"/>
          </p:cNvPicPr>
          <p:nvPr userDrawn="1"/>
        </p:nvPicPr>
        <p:blipFill>
          <a:blip r:embed="rId4">
            <a:extLst>
              <a:ext uri="{28A0092B-C50C-407E-A947-70E740481C1C}">
                <a14:useLocalDpi xmlns:a14="http://schemas.microsoft.com/office/drawing/2010/main"/>
              </a:ext>
            </a:extLst>
          </a:blip>
          <a:stretch>
            <a:fill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Image result for iom logo"/>
          <p:cNvPicPr>
            <a:picLocks noChangeAspect="1" noChangeArrowheads="1"/>
          </p:cNvPicPr>
          <p:nvPr userDrawn="1"/>
        </p:nvPicPr>
        <p:blipFill>
          <a:blip r:embed="rId5">
            <a:extLst>
              <a:ext uri="{28A0092B-C50C-407E-A947-70E740481C1C}">
                <a14:useLocalDpi xmlns:a14="http://schemas.microsoft.com/office/drawing/2010/main"/>
              </a:ext>
            </a:extLst>
          </a:blip>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p:cNvGrpSpPr/>
          <p:nvPr userDrawn="1"/>
        </p:nvGrpSpPr>
        <p:grpSpPr>
          <a:xfrm>
            <a:off x="8384341" y="4715941"/>
            <a:ext cx="1958613" cy="1717576"/>
            <a:chOff x="8384341" y="4715941"/>
            <a:chExt cx="1608808" cy="1717576"/>
          </a:xfrm>
        </p:grpSpPr>
        <p:cxnSp>
          <p:nvCxnSpPr>
            <p:cNvPr id="33" name="Straight Connector 32"/>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35" name="Picture 34"/>
          <p:cNvPicPr>
            <a:picLocks noChangeAspect="1"/>
          </p:cNvPicPr>
          <p:nvPr userDrawn="1"/>
        </p:nvPicPr>
        <p:blipFill>
          <a:blip r:embed="rId6">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36" name="Picture 35"/>
          <p:cNvPicPr>
            <a:picLocks noChangeAspect="1"/>
          </p:cNvPicPr>
          <p:nvPr userDrawn="1"/>
        </p:nvPicPr>
        <p:blipFill>
          <a:blip r:embed="rId7">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37" name="Picture 36"/>
          <p:cNvPicPr>
            <a:picLocks noChangeAspect="1"/>
          </p:cNvPicPr>
          <p:nvPr userDrawn="1"/>
        </p:nvPicPr>
        <p:blipFill>
          <a:blip r:embed="rId8">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a:fillRect/>
          </a:stretch>
        </p:blipFill>
        <p:spPr>
          <a:xfrm>
            <a:off x="8464654" y="5675954"/>
            <a:ext cx="144015" cy="135544"/>
          </a:xfrm>
          <a:prstGeom prst="rect">
            <a:avLst/>
          </a:prstGeom>
        </p:spPr>
      </p:pic>
      <p:pic>
        <p:nvPicPr>
          <p:cNvPr id="38" name="Picture 8" descr="https://cdn3.iconfinder.com/data/icons/picons-social/57/40-google-plus-128.png"/>
          <p:cNvPicPr>
            <a:picLocks noChangeAspect="1" noChangeArrowheads="1"/>
          </p:cNvPicPr>
          <p:nvPr userDrawn="1"/>
        </p:nvPicPr>
        <p:blipFill>
          <a:blip r:embed="rId9">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bwMode="auto">
          <a:xfrm>
            <a:off x="8434816" y="5990953"/>
            <a:ext cx="203691" cy="203691"/>
          </a:xfrm>
          <a:prstGeom prst="rect">
            <a:avLst/>
          </a:prstGeom>
          <a:extLst>
            <a:ext uri="{909E8E84-426E-40DD-AFC4-6F175D3DCCD1}">
              <a14:hiddenFill xmlns:a14="http://schemas.microsoft.com/office/drawing/2010/main">
                <a:solidFill>
                  <a:srgbClr val="FFFFFF"/>
                </a:solidFill>
              </a14:hiddenFill>
            </a:ext>
          </a:extLst>
        </p:spPr>
      </p:pic>
      <p:pic>
        <p:nvPicPr>
          <p:cNvPr id="39" name="Picture 38"/>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8554015" y="427557"/>
            <a:ext cx="1788939" cy="1608966"/>
          </a:xfrm>
          <a:prstGeom prst="rect">
            <a:avLst/>
          </a:prstGeom>
        </p:spPr>
      </p:pic>
    </p:spTree>
    <p:extLst>
      <p:ext uri="{BB962C8B-B14F-4D97-AF65-F5344CB8AC3E}">
        <p14:creationId xmlns:p14="http://schemas.microsoft.com/office/powerpoint/2010/main" val="48355226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CCM - SubTitle - Report">
    <p:spTree>
      <p:nvGrpSpPr>
        <p:cNvPr id="1" name=""/>
        <p:cNvGrpSpPr/>
        <p:nvPr/>
      </p:nvGrpSpPr>
      <p:grpSpPr>
        <a:xfrm>
          <a:off x="0" y="0"/>
          <a:ext cx="0" cy="0"/>
          <a:chOff x="0" y="0"/>
          <a:chExt cx="0" cy="0"/>
        </a:xfrm>
      </p:grpSpPr>
      <p:sp>
        <p:nvSpPr>
          <p:cNvPr id="4" name="Rectangle 3"/>
          <p:cNvSpPr/>
          <p:nvPr userDrawn="1"/>
        </p:nvSpPr>
        <p:spPr>
          <a:xfrm>
            <a:off x="1" y="1"/>
            <a:ext cx="6498033"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5" name="Title 1"/>
          <p:cNvSpPr>
            <a:spLocks noGrp="1"/>
          </p:cNvSpPr>
          <p:nvPr>
            <p:ph type="ctrTitle"/>
          </p:nvPr>
        </p:nvSpPr>
        <p:spPr>
          <a:xfrm>
            <a:off x="496738" y="2891937"/>
            <a:ext cx="5785272" cy="650312"/>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3707829"/>
            <a:ext cx="578527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2843733"/>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255806"/>
            <a:ext cx="2158163" cy="366126"/>
          </a:xfrm>
          <a:prstGeom prst="rect">
            <a:avLst/>
          </a:prstGeom>
          <a:noFill/>
        </p:spPr>
        <p:txBody>
          <a:bodyPr wrap="square" rtlCol="0" anchor="ctr">
            <a:spAutoFit/>
          </a:bodyPr>
          <a:lstStyle/>
          <a:p>
            <a:r>
              <a:rPr lang="pt-BR" sz="900" b="0" i="0" strike="noStrike" cap="none" spc="0" baseline="0">
                <a:solidFill>
                  <a:srgbClr val="FFFFFF"/>
                </a:solidFill>
                <a:effectLst/>
                <a:latin typeface="Trebuchet MS" panose="020B0603020202020204"/>
                <a:ea typeface="Trebuchet MS"/>
                <a:cs typeface="Trebuchet MS"/>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Page // </a:t>
            </a:r>
            <a:fld id="{5368136F-2B1C-48BC-9B1A-E9811B079E08}" type="slidenum">
              <a:rPr lang="en-GB" noProof="0" smtClean="0"/>
              <a:pPr lvl="0"/>
              <a:t>‹#›</a:t>
            </a:fld>
            <a:endParaRPr lang="en-GB" noProof="0"/>
          </a:p>
        </p:txBody>
      </p:sp>
      <p:sp>
        <p:nvSpPr>
          <p:cNvPr id="8" name="Text Placeholder 7"/>
          <p:cNvSpPr>
            <a:spLocks noGrp="1"/>
          </p:cNvSpPr>
          <p:nvPr>
            <p:ph type="body" sz="quarter" idx="11" hasCustomPrompt="1"/>
          </p:nvPr>
        </p:nvSpPr>
        <p:spPr>
          <a:xfrm>
            <a:off x="6778899" y="6219489"/>
            <a:ext cx="3480866" cy="1080741"/>
          </a:xfrm>
        </p:spPr>
        <p:txBody>
          <a:bodyPr anchor="b">
            <a:noAutofit/>
          </a:bodyPr>
          <a:lstStyle>
            <a:lvl1pPr marL="0" indent="0" algn="r">
              <a:buNone/>
              <a:defRPr sz="9600" b="0">
                <a:solidFill>
                  <a:schemeClr val="accent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GB" noProof="0"/>
              <a:t>01</a:t>
            </a:r>
          </a:p>
        </p:txBody>
      </p:sp>
      <p:pic>
        <p:nvPicPr>
          <p:cNvPr id="23" name="Picture 2" descr="Displaying CCCM letterhead A4.png"/>
          <p:cNvPicPr>
            <a:picLocks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6714058" y="2411685"/>
            <a:ext cx="3545707" cy="66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3682259"/>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CCCM- Subtitle - Presentation - L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44580" y="4006562"/>
            <a:ext cx="9847233" cy="1213436"/>
          </a:xfrm>
          <a:prstGeom prst="rect">
            <a:avLst/>
          </a:prstGeom>
          <a:solidFill>
            <a:schemeClr val="accent1"/>
          </a:solidFill>
        </p:spPr>
        <p:txBody>
          <a:bodyPr rIns="360000" anchor="ctr"/>
          <a:lstStyle>
            <a:lvl1pPr algn="r">
              <a:defRPr sz="4000" b="1" cap="none">
                <a:solidFill>
                  <a:schemeClr val="bg1"/>
                </a:solidFill>
                <a:latin typeface="+mj-lt"/>
              </a:defRPr>
            </a:lvl1pPr>
          </a:lstStyle>
          <a:p>
            <a:r>
              <a:rPr lang="en-GB" noProof="0"/>
              <a:t>Click To Edit Master Title Style</a:t>
            </a:r>
          </a:p>
        </p:txBody>
      </p:sp>
      <p:sp>
        <p:nvSpPr>
          <p:cNvPr id="3" name="Text Placeholder 2"/>
          <p:cNvSpPr>
            <a:spLocks noGrp="1"/>
          </p:cNvSpPr>
          <p:nvPr>
            <p:ph type="body" idx="1"/>
          </p:nvPr>
        </p:nvSpPr>
        <p:spPr>
          <a:xfrm>
            <a:off x="844580" y="2339677"/>
            <a:ext cx="9847233" cy="1653678"/>
          </a:xfrm>
        </p:spPr>
        <p:txBody>
          <a:bodyPr rIns="360000" anchor="b">
            <a:normAutofit/>
          </a:bodyPr>
          <a:lstStyle>
            <a:lvl1pPr marL="0" indent="0" algn="r">
              <a:buNone/>
              <a:defRPr sz="2400">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0"/>
              <a:t>Click to edit Master text styles</a:t>
            </a:r>
          </a:p>
        </p:txBody>
      </p:sp>
      <p:sp>
        <p:nvSpPr>
          <p:cNvPr id="9" name="Rectangle 8"/>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sp>
        <p:nvSpPr>
          <p:cNvPr id="10" name="Rectangle 9"/>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pic>
        <p:nvPicPr>
          <p:cNvPr id="11" name="Picture 2" descr="Displaying CCCM letterhead A4.png"/>
          <p:cNvPicPr>
            <a:picLocks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Displaying CCCM letterhead A4.png"/>
          <p:cNvPicPr>
            <a:picLocks noChangeArrowheads="1"/>
          </p:cNvPicPr>
          <p:nvPr userDrawn="1"/>
        </p:nvPicPr>
        <p:blipFill>
          <a:blip r:embed="rId3">
            <a:extLst>
              <a:ext uri="{28A0092B-C50C-407E-A947-70E740481C1C}">
                <a14:useLocalDpi xmlns:a14="http://schemas.microsoft.com/office/drawing/2010/main"/>
              </a:ext>
            </a:extLst>
          </a:blip>
          <a:stretch>
            <a:fill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isplaying CCCM letterhead A4.png"/>
          <p:cNvPicPr>
            <a:picLocks noChangeArrowheads="1"/>
          </p:cNvPicPr>
          <p:nvPr userDrawn="1"/>
        </p:nvPicPr>
        <p:blipFill>
          <a:blip r:embed="rId4">
            <a:extLst>
              <a:ext uri="{28A0092B-C50C-407E-A947-70E740481C1C}">
                <a14:useLocalDpi xmlns:a14="http://schemas.microsoft.com/office/drawing/2010/main"/>
              </a:ext>
            </a:extLst>
          </a:blip>
          <a:stretch>
            <a:fill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14" name="Oval 13"/>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US" sz="1000" smtClean="0">
                <a:solidFill>
                  <a:schemeClr val="accent1"/>
                </a:solidFill>
              </a:rPr>
              <a:pPr algn="ctr"/>
              <a:t>‹#›</a:t>
            </a:fld>
            <a:endParaRPr lang="en-US" sz="1000">
              <a:solidFill>
                <a:schemeClr val="accent1"/>
              </a:solidFill>
            </a:endParaRPr>
          </a:p>
        </p:txBody>
      </p:sp>
    </p:spTree>
    <p:extLst>
      <p:ext uri="{BB962C8B-B14F-4D97-AF65-F5344CB8AC3E}">
        <p14:creationId xmlns:p14="http://schemas.microsoft.com/office/powerpoint/2010/main" val="31589651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CCCM - Slide - Text">
    <p:spTree>
      <p:nvGrpSpPr>
        <p:cNvPr id="1" name=""/>
        <p:cNvGrpSpPr/>
        <p:nvPr/>
      </p:nvGrpSpPr>
      <p:grpSpPr>
        <a:xfrm>
          <a:off x="0" y="0"/>
          <a:ext cx="0" cy="0"/>
          <a:chOff x="0" y="0"/>
          <a:chExt cx="0" cy="0"/>
        </a:xfrm>
      </p:grpSpPr>
      <p:sp>
        <p:nvSpPr>
          <p:cNvPr id="2" name="Title 1"/>
          <p:cNvSpPr>
            <a:spLocks noGrp="1"/>
          </p:cNvSpPr>
          <p:nvPr>
            <p:ph type="title"/>
          </p:nvPr>
        </p:nvSpPr>
        <p:spPr>
          <a:xfrm>
            <a:off x="438111" y="446067"/>
            <a:ext cx="9876347" cy="793755"/>
          </a:xfrm>
          <a:prstGeom prst="rect">
            <a:avLst/>
          </a:prstGeom>
          <a:noFill/>
          <a:ln>
            <a:noFill/>
          </a:ln>
        </p:spPr>
        <p:txBody>
          <a:bodyPr/>
          <a:lstStyle>
            <a:lvl1pPr algn="just">
              <a:defRPr sz="4000">
                <a:solidFill>
                  <a:schemeClr val="accent1"/>
                </a:solidFill>
                <a:latin typeface="+mj-lt"/>
              </a:defRPr>
            </a:lvl1pPr>
          </a:lstStyle>
          <a:p>
            <a:r>
              <a:rPr lang="en-US" noProof="0"/>
              <a:t>Click to edit Master title style</a:t>
            </a:r>
            <a:endParaRPr lang="en-GB" noProof="0"/>
          </a:p>
        </p:txBody>
      </p:sp>
      <p:sp>
        <p:nvSpPr>
          <p:cNvPr id="3" name="Content Placeholder 2"/>
          <p:cNvSpPr>
            <a:spLocks noGrp="1"/>
          </p:cNvSpPr>
          <p:nvPr>
            <p:ph idx="1"/>
          </p:nvPr>
        </p:nvSpPr>
        <p:spPr>
          <a:xfrm>
            <a:off x="438111" y="1319198"/>
            <a:ext cx="9876347" cy="5476908"/>
          </a:xfrm>
        </p:spPr>
        <p:txBody>
          <a:bodyPr>
            <a:noAutofit/>
          </a:bodyPr>
          <a:lstStyle>
            <a:lvl1pPr algn="just">
              <a:defRPr/>
            </a:lvl1pPr>
            <a:lvl2pPr algn="just">
              <a:defRPr/>
            </a:lvl2pPr>
            <a:lvl3pPr algn="just">
              <a:defRPr/>
            </a:lvl3pPr>
            <a:lvl4pPr algn="just">
              <a:defRPr/>
            </a:lvl4pPr>
            <a:lvl5pPr algn="jus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Rectangle 3"/>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sp>
        <p:nvSpPr>
          <p:cNvPr id="5" name="Rectangle 4"/>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pic>
        <p:nvPicPr>
          <p:cNvPr id="6" name="Picture 2" descr="Displaying CCCM letterhead A4.png"/>
          <p:cNvPicPr>
            <a:picLocks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isplaying CCCM letterhead A4.png"/>
          <p:cNvPicPr>
            <a:picLocks noChangeArrowheads="1"/>
          </p:cNvPicPr>
          <p:nvPr userDrawn="1"/>
        </p:nvPicPr>
        <p:blipFill>
          <a:blip r:embed="rId3">
            <a:extLst>
              <a:ext uri="{28A0092B-C50C-407E-A947-70E740481C1C}">
                <a14:useLocalDpi xmlns:a14="http://schemas.microsoft.com/office/drawing/2010/main"/>
              </a:ext>
            </a:extLst>
          </a:blip>
          <a:stretch>
            <a:fill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isplaying CCCM letterhead A4.png"/>
          <p:cNvPicPr>
            <a:picLocks noChangeArrowheads="1"/>
          </p:cNvPicPr>
          <p:nvPr userDrawn="1"/>
        </p:nvPicPr>
        <p:blipFill>
          <a:blip r:embed="rId4">
            <a:extLst>
              <a:ext uri="{28A0092B-C50C-407E-A947-70E740481C1C}">
                <a14:useLocalDpi xmlns:a14="http://schemas.microsoft.com/office/drawing/2010/main"/>
              </a:ext>
            </a:extLst>
          </a:blip>
          <a:stretch>
            <a:fill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GB" sz="1000" noProof="0" smtClean="0">
                <a:solidFill>
                  <a:schemeClr val="accent1"/>
                </a:solidFill>
              </a:rPr>
              <a:pPr algn="ctr"/>
              <a:t>‹#›</a:t>
            </a:fld>
            <a:endParaRPr lang="en-GB" sz="1000" noProof="0">
              <a:solidFill>
                <a:schemeClr val="accent1"/>
              </a:solidFill>
            </a:endParaRPr>
          </a:p>
        </p:txBody>
      </p:sp>
    </p:spTree>
    <p:extLst>
      <p:ext uri="{BB962C8B-B14F-4D97-AF65-F5344CB8AC3E}">
        <p14:creationId xmlns:p14="http://schemas.microsoft.com/office/powerpoint/2010/main" val="2034654439"/>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193689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Tree>
    <p:extLst>
      <p:ext uri="{BB962C8B-B14F-4D97-AF65-F5344CB8AC3E}">
        <p14:creationId xmlns:p14="http://schemas.microsoft.com/office/powerpoint/2010/main" val="1221600546"/>
      </p:ext>
    </p:extLst>
  </p:cSld>
  <p:clrMap bg1="lt1" tx1="dk1" bg2="lt2" tx2="dk2" accent1="accent1" accent2="accent2" accent3="accent3" accent4="accent4" accent5="accent5" accent6="accent6" hlink="hlink" folHlink="folHlink"/>
  <p:sldLayoutIdLst>
    <p:sldLayoutId id="2147483662" r:id="rId1"/>
    <p:sldLayoutId id="2147483666" r:id="rId2"/>
    <p:sldLayoutId id="2147483667" r:id="rId3"/>
    <p:sldLayoutId id="2147483669" r:id="rId4"/>
    <p:sldLayoutId id="2147483670" r:id="rId5"/>
    <p:sldLayoutId id="2147483675" r:id="rId6"/>
    <p:sldLayoutId id="2147483664" r:id="rId7"/>
    <p:sldLayoutId id="2147483673" r:id="rId8"/>
    <p:sldLayoutId id="2147483676" r:id="rId9"/>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30.tiff"/><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microsoft.com/office/2007/relationships/hdphoto" Target="../media/hdphoto4.wdp"/></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microsoft.com/office/2007/relationships/hdphoto" Target="../media/hdphoto5.wdp"/></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image" Target="../media/image1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microsoft.com/office/2007/relationships/hdphoto" Target="../media/hdphoto6.wdp"/></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9.xml"/><Relationship Id="rId5" Type="http://schemas.openxmlformats.org/officeDocument/2006/relationships/image" Target="../media/image19.pn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19.png"/><Relationship Id="rId4" Type="http://schemas.openxmlformats.org/officeDocument/2006/relationships/image" Target="../media/image18.png"/></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microsoft.com/office/2007/relationships/hdphoto" Target="../media/hdphoto7.wdp"/></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XTSUsN0dmcc" TargetMode="Externa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23.png"/><Relationship Id="rId5" Type="http://schemas.openxmlformats.org/officeDocument/2006/relationships/hyperlink" Target="https://www.youtube.com/watch?v=mlGi6Zb071k" TargetMode="External"/><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6738" y="3428812"/>
            <a:ext cx="7297440" cy="2008855"/>
          </a:xfrm>
        </p:spPr>
        <p:txBody>
          <a:bodyPr/>
          <a:lstStyle/>
          <a:p>
            <a:r>
              <a:rPr lang="pt-BR" sz="3200" b="0" i="0" strike="noStrike" cap="none" spc="0" baseline="0" dirty="0">
                <a:solidFill>
                  <a:srgbClr val="FFFFFF"/>
                </a:solidFill>
                <a:effectLst/>
                <a:latin typeface="Trebuchet MS" panose="020B0603020202020204"/>
                <a:ea typeface="Trebuchet MS"/>
                <a:cs typeface="Trebuchet MS"/>
              </a:rPr>
              <a:t>Princípios Humanitários</a:t>
            </a:r>
          </a:p>
        </p:txBody>
      </p:sp>
      <p:sp>
        <p:nvSpPr>
          <p:cNvPr id="3" name="Subtitle 2"/>
          <p:cNvSpPr>
            <a:spLocks noGrp="1"/>
          </p:cNvSpPr>
          <p:nvPr>
            <p:ph type="subTitle" idx="1"/>
          </p:nvPr>
        </p:nvSpPr>
        <p:spPr>
          <a:xfrm>
            <a:off x="496738" y="5511343"/>
            <a:ext cx="6217320" cy="714379"/>
          </a:xfrm>
        </p:spPr>
        <p:txBody>
          <a:bodyPr/>
          <a:lstStyle/>
          <a:p>
            <a:endParaRPr lang="en-GB" dirty="0"/>
          </a:p>
        </p:txBody>
      </p:sp>
    </p:spTree>
    <p:extLst>
      <p:ext uri="{BB962C8B-B14F-4D97-AF65-F5344CB8AC3E}">
        <p14:creationId xmlns:p14="http://schemas.microsoft.com/office/powerpoint/2010/main" val="2493716637"/>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bright="70000" contrast="-70000"/>
            <a:extLst>
              <a:ext uri="{BEBA8EAE-BF5A-486C-A8C5-ECC9F3942E4B}">
                <a14:imgProps xmlns:a14="http://schemas.microsoft.com/office/drawing/2010/main">
                  <a14:imgLayer r:embed="rId4">
                    <a14:imgEffect>
                      <a14:colorTemperature colorTemp="7466"/>
                    </a14:imgEffect>
                  </a14:imgLayer>
                </a14:imgProps>
              </a:ext>
              <a:ext uri="{28A0092B-C50C-407E-A947-70E740481C1C}">
                <a14:useLocalDpi xmlns:a14="http://schemas.microsoft.com/office/drawing/2010/main"/>
              </a:ext>
            </a:extLst>
          </a:blip>
          <a:stretch>
            <a:fillRect/>
          </a:stretch>
        </p:blipFill>
        <p:spPr>
          <a:xfrm>
            <a:off x="-30961" y="-14613"/>
            <a:ext cx="11857587" cy="7574287"/>
          </a:xfrm>
          <a:prstGeom prst="rect">
            <a:avLst/>
          </a:prstGeom>
        </p:spPr>
      </p:pic>
      <p:sp>
        <p:nvSpPr>
          <p:cNvPr id="8" name="TextBox 7"/>
          <p:cNvSpPr txBox="1"/>
          <p:nvPr/>
        </p:nvSpPr>
        <p:spPr>
          <a:xfrm>
            <a:off x="1002506" y="2789237"/>
            <a:ext cx="3810000" cy="4191000"/>
          </a:xfrm>
          <a:prstGeom prst="rect">
            <a:avLst/>
          </a:prstGeom>
        </p:spPr>
        <p:txBody>
          <a:bodyPr vert="horz" wrap="square" lIns="91440" tIns="45720" rIns="91440" bIns="45720" rtlCol="0" anchor="ctr">
            <a:normAutofit/>
          </a:bodyPr>
          <a:lstStyle/>
          <a:p>
            <a:endParaRPr lang="en-US" dirty="0">
              <a:solidFill>
                <a:schemeClr val="accent5"/>
              </a:solidFill>
            </a:endParaRPr>
          </a:p>
        </p:txBody>
      </p:sp>
      <p:sp>
        <p:nvSpPr>
          <p:cNvPr id="10" name="TextBox 9"/>
          <p:cNvSpPr txBox="1"/>
          <p:nvPr/>
        </p:nvSpPr>
        <p:spPr>
          <a:xfrm>
            <a:off x="593378" y="1475581"/>
            <a:ext cx="9748192" cy="5504656"/>
          </a:xfrm>
          <a:prstGeom prst="rect">
            <a:avLst/>
          </a:prstGeom>
        </p:spPr>
        <p:txBody>
          <a:bodyPr vert="horz" wrap="square" lIns="91440" tIns="45720" rIns="91440" bIns="45720" rtlCol="0" anchor="ctr">
            <a:normAutofit/>
          </a:bodyPr>
          <a:lstStyle/>
          <a:p>
            <a:pPr marL="457200" indent="-457200">
              <a:lnSpc>
                <a:spcPct val="150000"/>
              </a:lnSpc>
              <a:buFontTx/>
              <a:buAutoNum type="arabicPeriod"/>
            </a:pPr>
            <a:r>
              <a:rPr lang="pt-BR" sz="3200" b="1" i="0" strike="noStrike" cap="none" spc="0" baseline="0" dirty="0">
                <a:solidFill>
                  <a:srgbClr val="545456"/>
                </a:solidFill>
                <a:effectLst/>
                <a:latin typeface="Calibri"/>
                <a:ea typeface="Calibri" charset="0"/>
                <a:cs typeface="Calibri" charset="0"/>
              </a:rPr>
              <a:t>O que é um Código de Conduta?</a:t>
            </a:r>
          </a:p>
          <a:p>
            <a:pPr marL="457200" indent="-457200">
              <a:lnSpc>
                <a:spcPct val="150000"/>
              </a:lnSpc>
              <a:buAutoNum type="arabicPeriod"/>
            </a:pPr>
            <a:r>
              <a:rPr lang="pt-BR" sz="3200" b="1" i="0" strike="noStrike" cap="none" spc="0" baseline="0" dirty="0">
                <a:solidFill>
                  <a:srgbClr val="545456"/>
                </a:solidFill>
                <a:effectLst/>
                <a:latin typeface="Calibri"/>
                <a:ea typeface="Calibri" charset="0"/>
                <a:cs typeface="Calibri" charset="0"/>
              </a:rPr>
              <a:t>Quais são as origens do código de conduta?</a:t>
            </a:r>
          </a:p>
          <a:p>
            <a:pPr marL="457200" indent="-457200">
              <a:lnSpc>
                <a:spcPct val="150000"/>
              </a:lnSpc>
              <a:buAutoNum type="arabicPeriod"/>
            </a:pPr>
            <a:r>
              <a:rPr lang="pt-BR" sz="3200" b="1" i="0" strike="noStrike" cap="none" spc="0" baseline="0" dirty="0">
                <a:solidFill>
                  <a:srgbClr val="545456"/>
                </a:solidFill>
                <a:effectLst/>
                <a:latin typeface="Calibri"/>
                <a:ea typeface="Calibri" charset="0"/>
                <a:cs typeface="Calibri" charset="0"/>
              </a:rPr>
              <a:t>Quais são os princípios fundamentais?</a:t>
            </a:r>
          </a:p>
          <a:p>
            <a:pPr marL="457200" indent="-457200">
              <a:lnSpc>
                <a:spcPct val="150000"/>
              </a:lnSpc>
              <a:buAutoNum type="arabicPeriod"/>
            </a:pPr>
            <a:r>
              <a:rPr lang="pt-BR" sz="3200" b="1" i="0" strike="noStrike" cap="none" spc="0" baseline="0" dirty="0">
                <a:solidFill>
                  <a:srgbClr val="545456"/>
                </a:solidFill>
                <a:effectLst/>
                <a:latin typeface="Calibri"/>
                <a:ea typeface="Calibri" charset="0"/>
                <a:cs typeface="Calibri" charset="0"/>
              </a:rPr>
              <a:t>A quem o CoC se aplica?</a:t>
            </a:r>
          </a:p>
          <a:p>
            <a:pPr marL="457200" indent="-457200">
              <a:buAutoNum type="arabicPeriod"/>
            </a:pPr>
            <a:endParaRPr lang="en-US" sz="2800" dirty="0">
              <a:solidFill>
                <a:srgbClr val="1F497D"/>
              </a:solidFill>
              <a:latin typeface="Calibri" pitchFamily="34" charset="0"/>
              <a:cs typeface="Calibri" panose="020F0502020204030204" pitchFamily="34" charset="0"/>
            </a:endParaRPr>
          </a:p>
          <a:p>
            <a:pPr marL="457200" indent="-457200">
              <a:buAutoNum type="arabicPeriod"/>
            </a:pPr>
            <a:endParaRPr lang="en-US" sz="2800" dirty="0">
              <a:solidFill>
                <a:srgbClr val="1F497D"/>
              </a:solidFill>
            </a:endParaRPr>
          </a:p>
        </p:txBody>
      </p:sp>
      <p:sp>
        <p:nvSpPr>
          <p:cNvPr id="9" name="Title 8"/>
          <p:cNvSpPr>
            <a:spLocks noGrp="1"/>
          </p:cNvSpPr>
          <p:nvPr>
            <p:ph type="title"/>
          </p:nvPr>
        </p:nvSpPr>
        <p:spPr>
          <a:xfrm>
            <a:off x="438111" y="446067"/>
            <a:ext cx="7860123" cy="793755"/>
          </a:xfrm>
        </p:spPr>
        <p:txBody>
          <a:bodyPr/>
          <a:lstStyle/>
          <a:p>
            <a:r>
              <a:rPr lang="pt-BR" sz="4000" b="1" i="0" strike="noStrike" cap="none" spc="0" baseline="0" dirty="0">
                <a:solidFill>
                  <a:srgbClr val="2A87C8"/>
                </a:solidFill>
                <a:effectLst/>
                <a:latin typeface="Calibri"/>
                <a:ea typeface="Calibri" charset="0"/>
                <a:cs typeface="Calibri" charset="0"/>
              </a:rPr>
              <a:t>De onde vem o Código de Conduta?</a:t>
            </a:r>
            <a:endParaRPr lang="es-ES_tradnl" b="1" dirty="0">
              <a:latin typeface="Calibri" pitchFamily="34" charset="0"/>
              <a:cs typeface="Calibri" panose="020F0502020204030204" pitchFamily="34" charset="0"/>
            </a:endParaRPr>
          </a:p>
        </p:txBody>
      </p:sp>
    </p:spTree>
    <p:extLst>
      <p:ext uri="{BB962C8B-B14F-4D97-AF65-F5344CB8AC3E}">
        <p14:creationId xmlns:p14="http://schemas.microsoft.com/office/powerpoint/2010/main" val="156006717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z="4000" b="1" i="0" strike="noStrike" cap="none" spc="0" baseline="0" dirty="0">
                <a:solidFill>
                  <a:srgbClr val="2A87C8"/>
                </a:solidFill>
                <a:effectLst/>
                <a:latin typeface="Calibri"/>
                <a:ea typeface="Calibri" charset="0"/>
                <a:cs typeface="Calibri" charset="0"/>
              </a:rPr>
              <a:t>A finalidade do Código de Conduta</a:t>
            </a:r>
          </a:p>
        </p:txBody>
      </p:sp>
      <p:sp>
        <p:nvSpPr>
          <p:cNvPr id="3" name="Content Placeholder 2"/>
          <p:cNvSpPr>
            <a:spLocks noGrp="1"/>
          </p:cNvSpPr>
          <p:nvPr>
            <p:ph idx="1"/>
          </p:nvPr>
        </p:nvSpPr>
        <p:spPr/>
        <p:txBody>
          <a:bodyPr/>
          <a:lstStyle/>
          <a:p>
            <a:r>
              <a:rPr lang="pt-BR" sz="3200" b="0" i="0" strike="noStrike" cap="none" spc="0" baseline="0" dirty="0">
                <a:solidFill>
                  <a:srgbClr val="545456"/>
                </a:solidFill>
                <a:effectLst/>
                <a:latin typeface="Calibri"/>
                <a:ea typeface="Calibri" charset="0"/>
                <a:cs typeface="Calibri" charset="0"/>
              </a:rPr>
              <a:t>Descreve um padrão ético</a:t>
            </a:r>
          </a:p>
          <a:p>
            <a:r>
              <a:rPr lang="pt-BR" sz="3200" b="0" i="0" strike="noStrike" cap="none" spc="0" baseline="0" dirty="0">
                <a:solidFill>
                  <a:srgbClr val="545456"/>
                </a:solidFill>
                <a:effectLst/>
                <a:latin typeface="Calibri"/>
                <a:ea typeface="Calibri" charset="0"/>
                <a:cs typeface="Calibri" charset="0"/>
              </a:rPr>
              <a:t>Um compromisso formal da nossa responsabilidade pelo nosso comportamento </a:t>
            </a:r>
          </a:p>
          <a:p>
            <a:r>
              <a:rPr lang="pt-BR" sz="3200" b="0" i="0" strike="noStrike" cap="none" spc="0" baseline="0" dirty="0">
                <a:solidFill>
                  <a:srgbClr val="545456"/>
                </a:solidFill>
                <a:effectLst/>
                <a:latin typeface="Calibri"/>
                <a:ea typeface="Calibri" charset="0"/>
                <a:cs typeface="Calibri" charset="0"/>
              </a:rPr>
              <a:t>Reafirma a relevância e aplicabilidade da Lei Humanitária Internacional</a:t>
            </a:r>
          </a:p>
          <a:p>
            <a:r>
              <a:rPr lang="pt-BR" sz="3200" b="0" i="0" strike="noStrike" cap="none" spc="0" baseline="0" dirty="0">
                <a:solidFill>
                  <a:srgbClr val="545456"/>
                </a:solidFill>
                <a:effectLst/>
                <a:latin typeface="Calibri"/>
                <a:ea typeface="Calibri" charset="0"/>
                <a:cs typeface="Calibri" charset="0"/>
              </a:rPr>
              <a:t>Alívio do sofrimento humano como principal motivação</a:t>
            </a:r>
          </a:p>
          <a:p>
            <a:r>
              <a:rPr lang="pt-BR" sz="3200" b="0" i="0" strike="noStrike" cap="none" spc="0" baseline="0" dirty="0">
                <a:solidFill>
                  <a:srgbClr val="545456"/>
                </a:solidFill>
                <a:effectLst/>
                <a:latin typeface="Calibri"/>
                <a:ea typeface="Calibri" charset="0"/>
                <a:cs typeface="Calibri" charset="0"/>
              </a:rPr>
              <a:t>Assistência humanitária fornecida com base na necessidade </a:t>
            </a:r>
            <a:endParaRPr lang="en-US" dirty="0">
              <a:solidFill>
                <a:srgbClr val="545456"/>
              </a:solidFill>
              <a:latin typeface="Calibri" pitchFamily="34" charset="0"/>
              <a:cs typeface="Calibri" panose="020F0502020204030204" pitchFamily="34" charset="0"/>
            </a:endParaRPr>
          </a:p>
          <a:p>
            <a:endParaRPr lang="en-GB" dirty="0"/>
          </a:p>
        </p:txBody>
      </p:sp>
    </p:spTree>
    <p:extLst>
      <p:ext uri="{BB962C8B-B14F-4D97-AF65-F5344CB8AC3E}">
        <p14:creationId xmlns:p14="http://schemas.microsoft.com/office/powerpoint/2010/main" val="73816001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pt-BR" sz="3200" b="1" i="0" strike="noStrike" cap="none" spc="0" baseline="0" dirty="0">
                <a:solidFill>
                  <a:srgbClr val="545456"/>
                </a:solidFill>
                <a:effectLst/>
                <a:latin typeface="Calibri"/>
                <a:ea typeface="Calibri" charset="0"/>
                <a:cs typeface="Calibri" charset="0"/>
              </a:rPr>
              <a:t>Todos os funcionários e voluntários que operam em acampamentos e estruturas semelhantes a acampamentos:</a:t>
            </a:r>
          </a:p>
          <a:p>
            <a:pPr lvl="1">
              <a:buFont typeface="Arial" panose="020B0604020202020204" pitchFamily="34" charset="0"/>
              <a:buChar char="•"/>
            </a:pPr>
            <a:r>
              <a:rPr lang="pt-BR" sz="2800" b="0" i="0" strike="noStrike" cap="none" spc="0" baseline="0" dirty="0">
                <a:solidFill>
                  <a:srgbClr val="545456"/>
                </a:solidFill>
                <a:effectLst/>
                <a:latin typeface="Calibri"/>
                <a:ea typeface="Calibri" charset="0"/>
                <a:cs typeface="Calibri" charset="0"/>
              </a:rPr>
              <a:t>são</a:t>
            </a:r>
            <a:r>
              <a:rPr lang="pt-BR" sz="2800" b="1" i="0" strike="noStrike" cap="none" spc="0" baseline="0" dirty="0">
                <a:solidFill>
                  <a:srgbClr val="545456"/>
                </a:solidFill>
                <a:effectLst/>
                <a:latin typeface="Calibri"/>
                <a:ea typeface="Calibri" charset="0"/>
                <a:cs typeface="Calibri" charset="0"/>
              </a:rPr>
              <a:t> EMBAIXADORES </a:t>
            </a:r>
            <a:r>
              <a:rPr lang="pt-BR" sz="2800" b="0" i="0" strike="noStrike" cap="none" spc="0" baseline="0" dirty="0">
                <a:solidFill>
                  <a:srgbClr val="545456"/>
                </a:solidFill>
                <a:effectLst/>
                <a:latin typeface="Calibri"/>
                <a:ea typeface="Calibri" charset="0"/>
                <a:cs typeface="Calibri" charset="0"/>
              </a:rPr>
              <a:t>e representantes de sua organização </a:t>
            </a:r>
          </a:p>
          <a:p>
            <a:pPr lvl="1">
              <a:buFont typeface="Arial" panose="020B0604020202020204" pitchFamily="34" charset="0"/>
              <a:buChar char="•"/>
            </a:pPr>
            <a:r>
              <a:rPr lang="pt-BR" sz="2800" b="0" i="0" strike="noStrike" cap="none" spc="0" baseline="0" dirty="0">
                <a:solidFill>
                  <a:srgbClr val="545456"/>
                </a:solidFill>
                <a:effectLst/>
                <a:latin typeface="Calibri"/>
                <a:ea typeface="Calibri" charset="0"/>
                <a:cs typeface="Calibri" charset="0"/>
              </a:rPr>
              <a:t>devem manter e promover um alto padrão de conduta ética e profissional</a:t>
            </a:r>
            <a:endParaRPr lang="en-US" dirty="0">
              <a:solidFill>
                <a:srgbClr val="545456"/>
              </a:solidFill>
            </a:endParaRPr>
          </a:p>
          <a:p>
            <a:pPr>
              <a:buNone/>
            </a:pPr>
            <a:endParaRPr lang="en-GB" b="1" dirty="0"/>
          </a:p>
        </p:txBody>
      </p:sp>
      <p:sp>
        <p:nvSpPr>
          <p:cNvPr id="2" name="TextBox 1"/>
          <p:cNvSpPr txBox="1"/>
          <p:nvPr/>
        </p:nvSpPr>
        <p:spPr>
          <a:xfrm>
            <a:off x="809402" y="4859957"/>
            <a:ext cx="2232248" cy="1512168"/>
          </a:xfrm>
          <a:prstGeom prst="rect">
            <a:avLst/>
          </a:prstGeom>
        </p:spPr>
        <p:txBody>
          <a:bodyPr vert="horz" wrap="square" lIns="91440" tIns="45720" rIns="91440" bIns="45720" rtlCol="0" anchor="ctr">
            <a:normAutofit/>
          </a:bodyPr>
          <a:lstStyle/>
          <a:p>
            <a:endParaRPr lang="es-ES_tradnl" dirty="0">
              <a:solidFill>
                <a:schemeClr val="accent5"/>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4896544"/>
            <a:ext cx="3148358" cy="2699717"/>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113658" y="4824536"/>
            <a:ext cx="3669200" cy="275190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786066" y="4824535"/>
            <a:ext cx="4121442" cy="2735139"/>
          </a:xfrm>
          <a:prstGeom prst="rect">
            <a:avLst/>
          </a:prstGeom>
        </p:spPr>
      </p:pic>
      <p:sp>
        <p:nvSpPr>
          <p:cNvPr id="7" name="Title 1"/>
          <p:cNvSpPr>
            <a:spLocks noGrp="1"/>
          </p:cNvSpPr>
          <p:nvPr>
            <p:ph type="title"/>
          </p:nvPr>
        </p:nvSpPr>
        <p:spPr>
          <a:xfrm>
            <a:off x="438111" y="446067"/>
            <a:ext cx="9876347" cy="793755"/>
          </a:xfrm>
        </p:spPr>
        <p:txBody>
          <a:bodyPr/>
          <a:lstStyle/>
          <a:p>
            <a:r>
              <a:rPr lang="pt-BR" sz="3600" b="1" i="0" strike="noStrike" cap="none" spc="0" baseline="0" dirty="0">
                <a:solidFill>
                  <a:srgbClr val="2A87C8"/>
                </a:solidFill>
                <a:effectLst/>
                <a:latin typeface="Calibri"/>
                <a:ea typeface="Calibri" charset="0"/>
                <a:cs typeface="Calibri" charset="0"/>
              </a:rPr>
              <a:t>Comportamento dos funcionários e voluntários</a:t>
            </a:r>
          </a:p>
        </p:txBody>
      </p:sp>
    </p:spTree>
    <p:extLst>
      <p:ext uri="{BB962C8B-B14F-4D97-AF65-F5344CB8AC3E}">
        <p14:creationId xmlns:p14="http://schemas.microsoft.com/office/powerpoint/2010/main" val="73816001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C5D8B0B-BA21-4C90-A447-B13EA2900D3B}"/>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colorTemperature colorTemp="8166"/>
                    </a14:imgEffect>
                  </a14:imgLayer>
                </a14:imgProps>
              </a:ext>
              <a:ext uri="{28A0092B-C50C-407E-A947-70E740481C1C}">
                <a14:useLocalDpi xmlns:a14="http://schemas.microsoft.com/office/drawing/2010/main"/>
              </a:ext>
            </a:extLst>
          </a:blip>
          <a:stretch>
            <a:fillRect/>
          </a:stretch>
        </p:blipFill>
        <p:spPr>
          <a:xfrm>
            <a:off x="-325237" y="0"/>
            <a:ext cx="11342282" cy="7559675"/>
          </a:xfrm>
          <a:prstGeom prst="rect">
            <a:avLst/>
          </a:prstGeom>
        </p:spPr>
      </p:pic>
      <p:sp>
        <p:nvSpPr>
          <p:cNvPr id="2" name="Title 1"/>
          <p:cNvSpPr>
            <a:spLocks noGrp="1"/>
          </p:cNvSpPr>
          <p:nvPr>
            <p:ph type="title"/>
          </p:nvPr>
        </p:nvSpPr>
        <p:spPr/>
        <p:txBody>
          <a:bodyPr/>
          <a:lstStyle/>
          <a:p>
            <a:r>
              <a:rPr lang="pt-BR" sz="4000" b="1" i="0" strike="noStrike" cap="none" spc="0" baseline="0" dirty="0">
                <a:solidFill>
                  <a:srgbClr val="2A87C8"/>
                </a:solidFill>
                <a:effectLst/>
                <a:latin typeface="Calibri"/>
                <a:ea typeface="Calibri" charset="0"/>
                <a:cs typeface="Calibri" charset="0"/>
              </a:rPr>
              <a:t>Princípios de proteção</a:t>
            </a:r>
          </a:p>
        </p:txBody>
      </p:sp>
      <p:sp>
        <p:nvSpPr>
          <p:cNvPr id="3" name="Content Placeholder 2"/>
          <p:cNvSpPr>
            <a:spLocks noGrp="1"/>
          </p:cNvSpPr>
          <p:nvPr>
            <p:ph idx="1"/>
          </p:nvPr>
        </p:nvSpPr>
        <p:spPr>
          <a:xfrm>
            <a:off x="438111" y="1607230"/>
            <a:ext cx="10092371" cy="5773007"/>
          </a:xfrm>
        </p:spPr>
        <p:txBody>
          <a:bodyPr/>
          <a:lstStyle/>
          <a:p>
            <a:pPr algn="l">
              <a:spcBef>
                <a:spcPct val="0"/>
              </a:spcBef>
              <a:buFont typeface="Corbel" panose="020B0503020204020204" pitchFamily="34" charset="0"/>
              <a:buAutoNum type="arabicPeriod"/>
            </a:pPr>
            <a:r>
              <a:rPr lang="pt-BR" sz="3200" b="0" i="0" strike="noStrike" cap="none" spc="0" baseline="0" dirty="0">
                <a:solidFill>
                  <a:srgbClr val="000000"/>
                </a:solidFill>
                <a:effectLst/>
                <a:latin typeface="Calibri"/>
                <a:ea typeface="Calibri" charset="0"/>
                <a:cs typeface="Calibri" charset="0"/>
              </a:rPr>
              <a:t>Evitar expor as pessoas a danos adicionais como resultado de suas ações (</a:t>
            </a:r>
            <a:r>
              <a:rPr lang="pt-BR" sz="3200" b="0" i="1" strike="noStrike" cap="none" spc="0" baseline="0" dirty="0">
                <a:solidFill>
                  <a:srgbClr val="000000"/>
                </a:solidFill>
                <a:effectLst/>
                <a:latin typeface="Calibri"/>
                <a:ea typeface="Calibri" charset="0"/>
                <a:cs typeface="Calibri" charset="0"/>
              </a:rPr>
              <a:t>Princípio Não Causar Danos)</a:t>
            </a:r>
          </a:p>
          <a:p>
            <a:pPr algn="l">
              <a:spcBef>
                <a:spcPct val="0"/>
              </a:spcBef>
              <a:buFont typeface="Corbel" panose="020B0503020204020204" pitchFamily="34" charset="0"/>
              <a:buAutoNum type="arabicPeriod"/>
            </a:pPr>
            <a:endParaRPr lang="en-GB" altLang="en-US" i="1" dirty="0">
              <a:latin typeface="Calibri" pitchFamily="34" charset="0"/>
              <a:cs typeface="Calibri" panose="020F0502020204030204" pitchFamily="34" charset="0"/>
            </a:endParaRPr>
          </a:p>
          <a:p>
            <a:pPr algn="l">
              <a:spcBef>
                <a:spcPct val="0"/>
              </a:spcBef>
              <a:buFont typeface="Corbel" panose="020B0503020204020204" pitchFamily="34" charset="0"/>
              <a:buAutoNum type="arabicPeriod"/>
            </a:pPr>
            <a:r>
              <a:rPr lang="pt-BR" sz="3200" b="0" i="0" strike="noStrike" cap="none" spc="0" baseline="0" dirty="0">
                <a:solidFill>
                  <a:srgbClr val="000000"/>
                </a:solidFill>
                <a:effectLst/>
                <a:latin typeface="Calibri"/>
                <a:ea typeface="Calibri" charset="0"/>
                <a:cs typeface="Calibri" charset="0"/>
              </a:rPr>
              <a:t>Garantir o acesso das pessoas à assistência imparcial (</a:t>
            </a:r>
            <a:r>
              <a:rPr lang="pt-BR" sz="3200" b="0" i="1" strike="noStrike" cap="none" spc="0" baseline="0" dirty="0">
                <a:solidFill>
                  <a:srgbClr val="000000"/>
                </a:solidFill>
                <a:effectLst/>
                <a:latin typeface="Calibri"/>
                <a:ea typeface="Calibri" charset="0"/>
                <a:cs typeface="Calibri" charset="0"/>
              </a:rPr>
              <a:t>imparcialidade</a:t>
            </a:r>
            <a:r>
              <a:rPr lang="pt-BR" sz="3200" b="0" i="0" strike="noStrike" cap="none" spc="0" baseline="0" dirty="0">
                <a:solidFill>
                  <a:srgbClr val="000000"/>
                </a:solidFill>
                <a:effectLst/>
                <a:latin typeface="Calibri"/>
                <a:ea typeface="Calibri" charset="0"/>
                <a:cs typeface="Calibri" charset="0"/>
              </a:rPr>
              <a:t>)</a:t>
            </a:r>
          </a:p>
          <a:p>
            <a:pPr algn="l">
              <a:spcBef>
                <a:spcPct val="0"/>
              </a:spcBef>
              <a:buFont typeface="Corbel" panose="020B0503020204020204" pitchFamily="34" charset="0"/>
              <a:buAutoNum type="arabicPeriod"/>
            </a:pPr>
            <a:endParaRPr lang="en-GB" altLang="en-US" dirty="0">
              <a:latin typeface="Calibri" pitchFamily="34" charset="0"/>
              <a:cs typeface="Calibri" panose="020F0502020204030204" pitchFamily="34" charset="0"/>
            </a:endParaRPr>
          </a:p>
          <a:p>
            <a:pPr algn="l">
              <a:spcBef>
                <a:spcPct val="0"/>
              </a:spcBef>
              <a:buFont typeface="Corbel" panose="020B0503020204020204" pitchFamily="34" charset="0"/>
              <a:buAutoNum type="arabicPeriod"/>
            </a:pPr>
            <a:r>
              <a:rPr lang="pt-BR" sz="3200" b="0" i="0" strike="noStrike" cap="none" spc="0" baseline="0" dirty="0">
                <a:solidFill>
                  <a:srgbClr val="000000"/>
                </a:solidFill>
                <a:effectLst/>
                <a:latin typeface="Calibri"/>
                <a:ea typeface="Calibri" charset="0"/>
                <a:cs typeface="Calibri" charset="0"/>
              </a:rPr>
              <a:t>Proteger as pessoas de danos físicos e psicológicos decorrentes de violência e coerção</a:t>
            </a:r>
          </a:p>
          <a:p>
            <a:pPr algn="l">
              <a:spcBef>
                <a:spcPct val="0"/>
              </a:spcBef>
              <a:buFont typeface="Corbel" panose="020B0503020204020204" pitchFamily="34" charset="0"/>
              <a:buAutoNum type="arabicPeriod"/>
            </a:pPr>
            <a:endParaRPr lang="en-GB" altLang="en-US" dirty="0">
              <a:latin typeface="Calibri" pitchFamily="34" charset="0"/>
              <a:cs typeface="Calibri" panose="020F0502020204030204" pitchFamily="34" charset="0"/>
            </a:endParaRPr>
          </a:p>
          <a:p>
            <a:pPr algn="l">
              <a:spcBef>
                <a:spcPct val="0"/>
              </a:spcBef>
              <a:buFont typeface="Corbel" panose="020B0503020204020204" pitchFamily="34" charset="0"/>
              <a:buAutoNum type="arabicPeriod"/>
            </a:pPr>
            <a:r>
              <a:rPr lang="pt-BR" sz="3200" b="0" i="0" strike="noStrike" cap="none" spc="0" baseline="0" dirty="0">
                <a:solidFill>
                  <a:srgbClr val="000000"/>
                </a:solidFill>
                <a:effectLst/>
                <a:latin typeface="Calibri"/>
                <a:ea typeface="Calibri" charset="0"/>
                <a:cs typeface="Calibri" charset="0"/>
              </a:rPr>
              <a:t>Ajudar com reivindicações corretas, acesso a soluções e recuperação de abuso </a:t>
            </a:r>
            <a:endParaRPr lang="en-GB" altLang="en-US" dirty="0">
              <a:latin typeface="Calibri" pitchFamily="34" charset="0"/>
              <a:ea typeface="Calibri" panose="020F0502020204030204" pitchFamily="34" charset="0"/>
              <a:cs typeface="Calibri" panose="020F0502020204030204" pitchFamily="34" charset="0"/>
            </a:endParaRPr>
          </a:p>
          <a:p>
            <a:pPr algn="l"/>
            <a:endParaRPr lang="en-GB" dirty="0"/>
          </a:p>
        </p:txBody>
      </p:sp>
    </p:spTree>
    <p:extLst>
      <p:ext uri="{BB962C8B-B14F-4D97-AF65-F5344CB8AC3E}">
        <p14:creationId xmlns:p14="http://schemas.microsoft.com/office/powerpoint/2010/main" val="34550927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3"/>
          <p:cNvGraphicFramePr/>
          <p:nvPr>
            <p:extLst>
              <p:ext uri="{D42A27DB-BD31-4B8C-83A1-F6EECF244321}">
                <p14:modId xmlns:p14="http://schemas.microsoft.com/office/powerpoint/2010/main" val="1628292927"/>
              </p:ext>
            </p:extLst>
          </p:nvPr>
        </p:nvGraphicFramePr>
        <p:xfrm>
          <a:off x="665386" y="323453"/>
          <a:ext cx="12564089" cy="67534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5095875" y="390525"/>
            <a:ext cx="3202359" cy="292968"/>
          </a:xfrm>
          <a:prstGeom prst="rect">
            <a:avLst/>
          </a:prstGeom>
          <a:solidFill>
            <a:srgbClr val="F8D2C4"/>
          </a:solidFill>
        </p:spPr>
        <p:txBody>
          <a:bodyPr vert="horz" wrap="square" lIns="0" tIns="0" rIns="0" bIns="0" rtlCol="0" anchor="ctr">
            <a:noAutofit/>
          </a:bodyPr>
          <a:lstStyle/>
          <a:p>
            <a:r>
              <a:rPr lang="pt-BR" sz="900" b="0" i="0" strike="noStrike" cap="none" spc="0" baseline="0" dirty="0">
                <a:solidFill>
                  <a:srgbClr val="000000"/>
                </a:solidFill>
                <a:effectLst/>
                <a:latin typeface="Comic Sans MS"/>
                <a:ea typeface="Comic Sans MS"/>
                <a:cs typeface="Comic Sans MS"/>
              </a:rPr>
              <a:t>[texto cortado] DIREITO Á ASSISTÊNCIA HUMANITÁRIA</a:t>
            </a:r>
            <a:endParaRPr lang="en-US" sz="900" dirty="0">
              <a:latin typeface="Comic Sans MS" pitchFamily="66" charset="0"/>
            </a:endParaRPr>
          </a:p>
        </p:txBody>
      </p:sp>
    </p:spTree>
    <p:extLst>
      <p:ext uri="{BB962C8B-B14F-4D97-AF65-F5344CB8AC3E}">
        <p14:creationId xmlns:p14="http://schemas.microsoft.com/office/powerpoint/2010/main" val="178124872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s-ES_tradnl"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74013432"/>
              </p:ext>
            </p:extLst>
          </p:nvPr>
        </p:nvGraphicFramePr>
        <p:xfrm>
          <a:off x="438150" y="1319213"/>
          <a:ext cx="9875838" cy="5476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6370543"/>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699" y="1422400"/>
            <a:ext cx="9650413" cy="5453781"/>
          </a:xfrm>
        </p:spPr>
        <p:txBody>
          <a:bodyPr anchor="ctr" anchorCtr="0"/>
          <a:lstStyle/>
          <a:p>
            <a:pPr marL="0" indent="0">
              <a:buNone/>
            </a:pPr>
            <a:r>
              <a:rPr lang="pt-BR" sz="2800" b="0" i="0" strike="noStrike" cap="none" spc="0" baseline="0" dirty="0">
                <a:solidFill>
                  <a:srgbClr val="545456"/>
                </a:solidFill>
                <a:effectLst/>
                <a:latin typeface="Calibri"/>
                <a:ea typeface="Calibri" charset="0"/>
                <a:cs typeface="Calibri" charset="0"/>
              </a:rPr>
              <a:t>Um Código de Conduta (CoC) é fundamental para garantir que a equipe com base em acampamentos reflita a atitude e o comportamento desejados em seu trabalho com as populações afetadas. </a:t>
            </a:r>
          </a:p>
          <a:p>
            <a:pPr marL="0" indent="0">
              <a:buNone/>
            </a:pPr>
            <a:endParaRPr lang="en-US" sz="2800" dirty="0">
              <a:solidFill>
                <a:srgbClr val="545456"/>
              </a:solidFill>
              <a:latin typeface="Calibri" pitchFamily="34" charset="0"/>
              <a:cs typeface="Calibri" panose="020F0502020204030204" pitchFamily="34" charset="0"/>
            </a:endParaRPr>
          </a:p>
          <a:p>
            <a:pPr marL="0" indent="0">
              <a:buNone/>
            </a:pPr>
            <a:r>
              <a:rPr lang="pt-BR" sz="2800" b="0" i="0" strike="noStrike" cap="none" spc="0" baseline="0" dirty="0">
                <a:solidFill>
                  <a:srgbClr val="545456"/>
                </a:solidFill>
                <a:effectLst/>
                <a:latin typeface="Calibri"/>
                <a:ea typeface="Calibri" charset="0"/>
                <a:cs typeface="Calibri" charset="0"/>
              </a:rPr>
              <a:t>Um Código de Conduta pode ser específico da agência, ou a agência pode consultar o Código de Conduta do Movimento da Cruz Vermelha e do Crescente Vermelho. Os códigos de conduta estabelecem padrões de comportamento ético entre os funcionários do acampamento e buscam promover maior responsabilidade e transparência para todas as agências que trabalham em um ambiente de acampamento. Uma variação desta ferramenta pode ser desenvolvida para orientar o comportamento dos representantes em um acampamento.</a:t>
            </a:r>
          </a:p>
          <a:p>
            <a:pPr marL="0" indent="0">
              <a:buNone/>
            </a:pPr>
            <a:endParaRPr lang="en-US" sz="2800" dirty="0">
              <a:solidFill>
                <a:srgbClr val="545456"/>
              </a:solidFill>
              <a:latin typeface="Calibri" pitchFamily="34" charset="0"/>
              <a:cs typeface="Calibri" panose="020F0502020204030204" pitchFamily="34" charset="0"/>
            </a:endParaRPr>
          </a:p>
        </p:txBody>
      </p:sp>
      <p:pic>
        <p:nvPicPr>
          <p:cNvPr id="3074" name="Picture 2" descr="https://westeurope1-mediap.svc.ms/transform/thumbnail?provider=spo&amp;inputFormat=png&amp;cs=fFNQTw&amp;docid=https%3A%2F%2Fiomint.sharepoint.com%3A443%2F_api%2Fv2.0%2Fdrives%2Fb!y_Smz80uF026nIPxm5xPqnU063L04P1Cq1yr4I1nPNvghSZNwz4mRaM3vALGs5Yc%2Fitems%2F0167KQUMTWMJ3PDYNBDZDI2ID7N3267MGO%3Fversion%3DPublished&amp;access_token=eyJ0eXAiOiJKV1QiLCJhbGciOiJub25lIn0.eyJhdWQiOiIwMDAwMDAwMy0wMDAwLTBmZjEtY2UwMC0wMDAwMDAwMDAwMDAvaW9taW50LnNoYXJlcG9pbnQuY29tQDE1ODgyNjJkLTIzZmItNDNiNC1iZDZlLWJjZTQ5YzhlNjE4NiIsImlzcyI6IjAwMDAwMDAzLTAwMDAtMGZmMS1jZTAwLTAwMDAwMDAwMDAwMCIsIm5iZiI6IjE1MzcyNzY5MDEiLCJleHAiOiIxNTM3Mjk4NTAxIiwiZW5kcG9pbnR1cmwiOiJBYWlXeTlURkVIR2tqN2dCTjdJTUdOVFJHNTBwSkZwOVhoV3FoMW5sWVlBPSIsImVuZHBvaW50dXJsTGVuZ3RoIjoiMTEzIiwiaXNsb29wYmFjayI6IlRydWUiLCJjaWQiOiJOR05tTURobU9XVXROekJtWkMwd01EQXdMVE0zTkdZdE1UY3pPRGRoWVRWbU5qUmkiLCJ2ZXIiOiJoYXNoZWRwcm9vZnRva2VuIiwic2l0ZWlkIjoiWTJaaE5tWTBZMkl0TW1WalpDMDBaREUzTFdKaE9XTXRPRE5tTVRsaU9XTTBabUZoIiwic2lnbmluX3N0YXRlIjoiW1wia21zaVwiXSIsIm5hbWVpZCI6IjAjLmZ8bWVtYmVyc2hpcHxla2FyYXBhbmRpQGlvbS5pbnQiLCJuaWkiOiJtaWNyb3NvZnQuc2hhcmVwb2ludCIsImlzdXNlciI6InRydWUiLCJjYWNoZWtleSI6IjBoLmZ8bWVtYmVyc2hpcHwxMDAzM2ZmZmE5MTUzOTI4QGxpdmUuY29tIiwidHQiOiIwIiwidXNlUGVyc2lzdGVudENvb2tpZSI6IjMifQ.OEdCNG95c0I3N0I2anF2SFBsRndmR0VMZ3BjQnhZa0M1b2NWZkRTSDhyUT0&amp;encodeFailures=1&amp;width=854&amp;height=905&amp;srcWidth=&amp;srcHeight="/>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6609" y="0"/>
            <a:ext cx="12471522" cy="8223182"/>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charset="0"/>
                <a:cs typeface="Calibri" charset="0"/>
              </a:rPr>
              <a:t>    Mensagem principal                      </a:t>
            </a:r>
          </a:p>
        </p:txBody>
      </p:sp>
    </p:spTree>
    <p:extLst>
      <p:ext uri="{BB962C8B-B14F-4D97-AF65-F5344CB8AC3E}">
        <p14:creationId xmlns:p14="http://schemas.microsoft.com/office/powerpoint/2010/main" val="360522409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westeurope1-mediap.svc.ms/transform/thumbnail?provider=spo&amp;inputFormat=png&amp;cs=fFNQTw&amp;docid=https%3A%2F%2Fiomint.sharepoint.com%3A443%2F_api%2Fv2.0%2Fdrives%2Fb!y_Smz80uF026nIPxm5xPqnU063L04P1Cq1yr4I1nPNvghSZNwz4mRaM3vALGs5Yc%2Fitems%2F0167KQUMTWMJ3PDYNBDZDI2ID7N3267MGO%3Fversion%3DPublished&amp;access_token=eyJ0eXAiOiJKV1QiLCJhbGciOiJub25lIn0.eyJhdWQiOiIwMDAwMDAwMy0wMDAwLTBmZjEtY2UwMC0wMDAwMDAwMDAwMDAvaW9taW50LnNoYXJlcG9pbnQuY29tQDE1ODgyNjJkLTIzZmItNDNiNC1iZDZlLWJjZTQ5YzhlNjE4NiIsImlzcyI6IjAwMDAwMDAzLTAwMDAtMGZmMS1jZTAwLTAwMDAwMDAwMDAwMCIsIm5iZiI6IjE1MzcyNzY5MDEiLCJleHAiOiIxNTM3Mjk4NTAxIiwiZW5kcG9pbnR1cmwiOiJBYWlXeTlURkVIR2tqN2dCTjdJTUdOVFJHNTBwSkZwOVhoV3FoMW5sWVlBPSIsImVuZHBvaW50dXJsTGVuZ3RoIjoiMTEzIiwiaXNsb29wYmFjayI6IlRydWUiLCJjaWQiOiJOR05tTURobU9XVXROekJtWkMwd01EQXdMVE0zTkdZdE1UY3pPRGRoWVRWbU5qUmkiLCJ2ZXIiOiJoYXNoZWRwcm9vZnRva2VuIiwic2l0ZWlkIjoiWTJaaE5tWTBZMkl0TW1WalpDMDBaREUzTFdKaE9XTXRPRE5tTVRsaU9XTTBabUZoIiwic2lnbmluX3N0YXRlIjoiW1wia21zaVwiXSIsIm5hbWVpZCI6IjAjLmZ8bWVtYmVyc2hpcHxla2FyYXBhbmRpQGlvbS5pbnQiLCJuaWkiOiJtaWNyb3NvZnQuc2hhcmVwb2ludCIsImlzdXNlciI6InRydWUiLCJjYWNoZWtleSI6IjBoLmZ8bWVtYmVyc2hpcHwxMDAzM2ZmZmE5MTUzOTI4QGxpdmUuY29tIiwidHQiOiIwIiwidXNlUGVyc2lzdGVudENvb2tpZSI6IjMifQ.OEdCNG95c0I3N0I2anF2SFBsRndmR0VMZ3BjQnhZa0M1b2NWZkRTSDhyUT0&amp;encodeFailures=1&amp;width=854&amp;height=905&amp;srcWidth=&amp;srcHeight="/>
          <p:cNvPicPr>
            <a:picLocks noChangeAspect="1" noChangeArrowheads="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2677"/>
                    </a14:imgEffect>
                    <a14:imgEffect>
                      <a14:brightnessContrast bright="20000"/>
                    </a14:imgEffect>
                  </a14:imgLayer>
                </a14:imgProps>
              </a:ext>
              <a:ext uri="{28A0092B-C50C-407E-A947-70E740481C1C}">
                <a14:useLocalDpi xmlns:a14="http://schemas.microsoft.com/office/drawing/2010/main"/>
              </a:ext>
            </a:extLst>
          </a:blip>
          <a:stretch>
            <a:fillRect/>
          </a:stretch>
        </p:blipFill>
        <p:spPr bwMode="auto">
          <a:xfrm>
            <a:off x="6609" y="0"/>
            <a:ext cx="12471522" cy="822318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733758" y="2123653"/>
            <a:ext cx="11017224" cy="4511961"/>
          </a:xfrm>
        </p:spPr>
        <p:txBody>
          <a:bodyPr anchor="ctr" anchorCtr="0"/>
          <a:lstStyle/>
          <a:p>
            <a:pPr marL="0" indent="0">
              <a:buNone/>
            </a:pPr>
            <a:r>
              <a:rPr lang="pt-BR" sz="2800" b="0" i="0" strike="noStrike" cap="none" spc="0" baseline="0" dirty="0">
                <a:solidFill>
                  <a:srgbClr val="000000"/>
                </a:solidFill>
                <a:effectLst/>
                <a:latin typeface="Calibri"/>
                <a:ea typeface="Calibri" charset="0"/>
                <a:cs typeface="Calibri" charset="0"/>
              </a:rPr>
              <a:t>Um Código de Conduta (CoC) é fundamental para garantir que a equipe com base em acampamentos reflita a atitude e o comportamento desejados em seu trabalho com as populações afetadas. </a:t>
            </a:r>
          </a:p>
          <a:p>
            <a:pPr marL="0" indent="0">
              <a:buNone/>
            </a:pPr>
            <a:endParaRPr lang="en-US" sz="2800" dirty="0">
              <a:latin typeface="Calibri" pitchFamily="34" charset="0"/>
              <a:cs typeface="Calibri" panose="020F0502020204030204" pitchFamily="34" charset="0"/>
            </a:endParaRPr>
          </a:p>
          <a:p>
            <a:pPr marL="0" indent="0">
              <a:buNone/>
            </a:pPr>
            <a:r>
              <a:rPr lang="pt-BR" sz="2800" b="0" i="0" strike="noStrike" cap="none" spc="0" baseline="0" dirty="0">
                <a:solidFill>
                  <a:srgbClr val="000000"/>
                </a:solidFill>
                <a:effectLst/>
                <a:latin typeface="Calibri"/>
                <a:ea typeface="Calibri" charset="0"/>
                <a:cs typeface="Calibri" charset="0"/>
              </a:rPr>
              <a:t>Um Código de Conduta pode ser específico da agência, ou a agência pode consultar o Código de Conduta do Movimento da Cruz Vermelha e do Crescente Vermelho. Os códigos de conduta estabelecem padrões de comportamento ético entre os funcionários do acampamento e buscam promover maior responsabilidade e transparência para todas as agências que trabalham em um ambiente de acampamento. Uma variação desta ferramenta pode ser desenvolvida para orientar o comportamento dos representantes em um Acampamentos.</a:t>
            </a:r>
          </a:p>
          <a:p>
            <a:pPr marL="0" indent="0">
              <a:buNone/>
            </a:pPr>
            <a:endParaRPr lang="en-US" sz="2800" dirty="0">
              <a:latin typeface="Calibri" pitchFamily="34" charset="0"/>
              <a:cs typeface="Calibri" panose="020F0502020204030204" pitchFamily="34" charset="0"/>
            </a:endParaRPr>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charset="0"/>
                <a:cs typeface="Calibri" charset="0"/>
              </a:rPr>
              <a:t>    Mensagem principal                      </a:t>
            </a:r>
          </a:p>
        </p:txBody>
      </p:sp>
    </p:spTree>
    <p:extLst>
      <p:ext uri="{BB962C8B-B14F-4D97-AF65-F5344CB8AC3E}">
        <p14:creationId xmlns:p14="http://schemas.microsoft.com/office/powerpoint/2010/main" val="2648031455"/>
      </p:ext>
    </p:extLst>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1817514" y="2123653"/>
            <a:ext cx="7128793" cy="87517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4400" b="0" i="0" strike="noStrike" cap="none" spc="0" baseline="0" dirty="0">
                <a:solidFill>
                  <a:srgbClr val="545456"/>
                </a:solidFill>
                <a:effectLst/>
                <a:latin typeface="Calibri"/>
                <a:ea typeface="Calibri" charset="0"/>
                <a:cs typeface="Calibri" charset="0"/>
              </a:rPr>
              <a:t>Prevenção de exploração e abuso sexual (PSEA)</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a:blip r:embed="rId3">
              <a:extLst>
                <a:ext uri="{28A0092B-C50C-407E-A947-70E740481C1C}">
                  <a14:useLocalDpi xmlns:a14="http://schemas.microsoft.com/office/drawing/2010/main"/>
                </a:ext>
              </a:extLst>
            </a:blip>
            <a:stretch>
              <a:fill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a:blip r:embed="rId4">
              <a:extLst>
                <a:ext uri="{28A0092B-C50C-407E-A947-70E740481C1C}">
                  <a14:useLocalDpi xmlns:a14="http://schemas.microsoft.com/office/drawing/2010/main"/>
                </a:ext>
              </a:extLst>
            </a:blip>
            <a:stretch>
              <a:fill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a:blip r:embed="rId5">
              <a:extLst>
                <a:ext uri="{28A0092B-C50C-407E-A947-70E740481C1C}">
                  <a14:useLocalDpi xmlns:a14="http://schemas.microsoft.com/office/drawing/2010/main"/>
                </a:ext>
              </a:extLst>
            </a:blip>
            <a:stretch>
              <a:fill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itchFamily="34" charset="0"/>
            </a:endParaRPr>
          </a:p>
        </p:txBody>
      </p:sp>
    </p:spTree>
    <p:extLst>
      <p:ext uri="{BB962C8B-B14F-4D97-AF65-F5344CB8AC3E}">
        <p14:creationId xmlns:p14="http://schemas.microsoft.com/office/powerpoint/2010/main" val="193966811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111" y="446067"/>
            <a:ext cx="9876347" cy="1389554"/>
          </a:xfrm>
        </p:spPr>
        <p:txBody>
          <a:bodyPr/>
          <a:lstStyle/>
          <a:p>
            <a:pPr algn="l"/>
            <a:r>
              <a:rPr lang="pt-BR" sz="4000" b="1" i="0" strike="noStrike" cap="none" spc="0" baseline="0" dirty="0">
                <a:solidFill>
                  <a:srgbClr val="2A87C8"/>
                </a:solidFill>
                <a:effectLst/>
                <a:latin typeface="Calibri"/>
                <a:ea typeface="Calibri" charset="0"/>
                <a:cs typeface="Calibri" charset="0"/>
              </a:rPr>
              <a:t>trabalho em grupo				</a:t>
            </a:r>
            <a:r>
              <a:rPr lang="pt-BR" sz="4000" b="0" i="0" strike="noStrike" cap="none" spc="0" baseline="0" dirty="0">
                <a:solidFill>
                  <a:srgbClr val="2A87C8"/>
                </a:solidFill>
                <a:effectLst/>
                <a:latin typeface="Calibri"/>
                <a:ea typeface="Calibri" charset="0"/>
                <a:cs typeface="Calibri" charset="0"/>
              </a:rPr>
              <a:t>   20’</a:t>
            </a:r>
            <a:r>
              <a:rPr lang="pt-BR" sz="4000" b="1" i="0" strike="noStrike" cap="none" spc="0" baseline="0" dirty="0">
                <a:solidFill>
                  <a:srgbClr val="2A87C8"/>
                </a:solidFill>
                <a:effectLst/>
                <a:latin typeface="Calibri"/>
                <a:ea typeface="Calibri" charset="0"/>
                <a:cs typeface="Calibri" charset="0"/>
              </a:rPr>
              <a:t>	</a:t>
            </a:r>
            <a:br>
              <a:rPr sz="4000" dirty="0"/>
            </a:br>
            <a:r>
              <a:rPr lang="pt-BR" sz="4000" b="0" i="0" strike="noStrike" cap="none" spc="0" baseline="0" dirty="0">
                <a:solidFill>
                  <a:srgbClr val="2A87C8"/>
                </a:solidFill>
                <a:effectLst/>
                <a:latin typeface="Calibri"/>
                <a:ea typeface="Calibri" charset="0"/>
                <a:cs typeface="Calibri" charset="0"/>
              </a:rPr>
              <a:t>Discutir em pares</a:t>
            </a:r>
            <a:endParaRPr lang="es-ES_tradnl" dirty="0">
              <a:solidFill>
                <a:srgbClr val="FF0000"/>
              </a:solidFill>
              <a:latin typeface="Calibri" pitchFamily="34" charset="0"/>
              <a:cs typeface="Calibri" panose="020F0502020204030204" pitchFamily="34" charset="0"/>
            </a:endParaRPr>
          </a:p>
        </p:txBody>
      </p:sp>
      <p:sp>
        <p:nvSpPr>
          <p:cNvPr id="3" name="Content Placeholder 2"/>
          <p:cNvSpPr>
            <a:spLocks noGrp="1"/>
          </p:cNvSpPr>
          <p:nvPr>
            <p:ph idx="1"/>
          </p:nvPr>
        </p:nvSpPr>
        <p:spPr>
          <a:xfrm>
            <a:off x="438111" y="2085356"/>
            <a:ext cx="8748897" cy="5476908"/>
          </a:xfrm>
        </p:spPr>
        <p:txBody>
          <a:bodyPr/>
          <a:lstStyle/>
          <a:p>
            <a:pPr marL="0" indent="0">
              <a:buNone/>
            </a:pPr>
            <a:r>
              <a:rPr lang="pt-BR" sz="2800" b="1" i="0" strike="noStrike" cap="none" spc="0" baseline="0" dirty="0">
                <a:solidFill>
                  <a:srgbClr val="545456"/>
                </a:solidFill>
                <a:effectLst/>
                <a:latin typeface="Calibri"/>
                <a:ea typeface="Calibri" charset="0"/>
                <a:cs typeface="Calibri" charset="0"/>
              </a:rPr>
              <a:t>O que significa abuso sexual?</a:t>
            </a:r>
          </a:p>
          <a:p>
            <a:pPr marL="0" indent="0">
              <a:buNone/>
            </a:pPr>
            <a:r>
              <a:rPr lang="pt-BR" sz="2800" b="1" i="0" strike="noStrike" cap="none" spc="0" baseline="0" dirty="0">
                <a:solidFill>
                  <a:srgbClr val="545456"/>
                </a:solidFill>
                <a:effectLst/>
                <a:latin typeface="Calibri"/>
                <a:ea typeface="Calibri" charset="0"/>
                <a:cs typeface="Calibri" charset="0"/>
              </a:rPr>
              <a:t>O que significa exploração sexual?</a:t>
            </a:r>
          </a:p>
          <a:p>
            <a:pPr marL="0" indent="0" algn="l">
              <a:buNone/>
            </a:pPr>
            <a:endParaRPr lang="es-ES_tradnl" dirty="0">
              <a:latin typeface="Calibri" pitchFamily="34" charset="0"/>
              <a:cs typeface="Calibri" panose="020F0502020204030204" pitchFamily="34" charset="0"/>
            </a:endParaRPr>
          </a:p>
        </p:txBody>
      </p:sp>
      <p:pic>
        <p:nvPicPr>
          <p:cNvPr id="5" name="Picture 4" descr="group work logo.png"/>
          <p:cNvPicPr>
            <a:picLocks noChangeAspect="1"/>
          </p:cNvPicPr>
          <p:nvPr/>
        </p:nvPicPr>
        <p:blipFill>
          <a:blip r:embed="rId3">
            <a:extLst>
              <a:ext uri="{28A0092B-C50C-407E-A947-70E740481C1C}">
                <a14:useLocalDpi xmlns:a14="http://schemas.microsoft.com/office/drawing/2010/main"/>
              </a:ext>
            </a:extLst>
          </a:blip>
          <a:stretch>
            <a:fillRect/>
          </a:stretch>
        </p:blipFill>
        <p:spPr bwMode="auto">
          <a:xfrm>
            <a:off x="9187008" y="438406"/>
            <a:ext cx="1152525"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8">
            <a:extLst>
              <a:ext uri="{FF2B5EF4-FFF2-40B4-BE49-F238E27FC236}">
                <a16:creationId xmlns:a16="http://schemas.microsoft.com/office/drawing/2014/main" id="{4F201C6E-88B3-44BC-B865-47380A2B141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45506" y="3275781"/>
            <a:ext cx="6786066" cy="3816617"/>
          </a:xfrm>
          <a:prstGeom prst="rect">
            <a:avLst/>
          </a:prstGeom>
        </p:spPr>
      </p:pic>
    </p:spTree>
    <p:extLst>
      <p:ext uri="{BB962C8B-B14F-4D97-AF65-F5344CB8AC3E}">
        <p14:creationId xmlns:p14="http://schemas.microsoft.com/office/powerpoint/2010/main" val="66522157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z="4000" b="1" i="0" strike="noStrike" cap="none" spc="0" baseline="0" dirty="0">
                <a:solidFill>
                  <a:srgbClr val="2A87C8"/>
                </a:solidFill>
                <a:effectLst/>
                <a:latin typeface="Calibri"/>
                <a:ea typeface="Calibri" charset="0"/>
                <a:cs typeface="Calibri" charset="0"/>
              </a:rPr>
              <a:t>Objetivos</a:t>
            </a:r>
          </a:p>
        </p:txBody>
      </p:sp>
      <p:sp>
        <p:nvSpPr>
          <p:cNvPr id="3" name="Content Placeholder 2"/>
          <p:cNvSpPr>
            <a:spLocks noGrp="1"/>
          </p:cNvSpPr>
          <p:nvPr>
            <p:ph idx="1"/>
          </p:nvPr>
        </p:nvSpPr>
        <p:spPr>
          <a:xfrm>
            <a:off x="438111" y="1115541"/>
            <a:ext cx="9876347" cy="5476908"/>
          </a:xfrm>
        </p:spPr>
        <p:txBody>
          <a:bodyPr/>
          <a:lstStyle/>
          <a:p>
            <a:pPr lvl="0"/>
            <a:r>
              <a:rPr lang="pt-BR" sz="2800" b="0" i="0" strike="noStrike" cap="none" spc="0" baseline="0" dirty="0">
                <a:solidFill>
                  <a:srgbClr val="545456"/>
                </a:solidFill>
                <a:effectLst/>
                <a:latin typeface="Calibri"/>
                <a:ea typeface="Calibri" charset="0"/>
                <a:cs typeface="Calibri" charset="0"/>
              </a:rPr>
              <a:t>Explicar os Princípios Humanitários fundamentais e Não Causar Danos, e identificar os dilemas que podem ser enfrentados em situações de acampamentos e estruturas semelhantes a acampamentos. </a:t>
            </a:r>
            <a:endParaRPr lang="en-US" sz="2800" dirty="0">
              <a:solidFill>
                <a:srgbClr val="545456"/>
              </a:solidFill>
              <a:latin typeface="Calibri" pitchFamily="34" charset="0"/>
              <a:cs typeface="Calibri" panose="020F0502020204030204" pitchFamily="34" charset="0"/>
            </a:endParaRPr>
          </a:p>
          <a:p>
            <a:pPr lvl="0"/>
            <a:r>
              <a:rPr lang="pt-BR" sz="2800" b="0" i="0" strike="noStrike" cap="none" spc="0" baseline="0" dirty="0">
                <a:solidFill>
                  <a:srgbClr val="545456"/>
                </a:solidFill>
                <a:effectLst/>
                <a:latin typeface="Calibri"/>
                <a:ea typeface="Calibri" charset="0"/>
                <a:cs typeface="Calibri" charset="0"/>
              </a:rPr>
              <a:t>Ilustrar como aplicar os Princípios Humanitários e Não Causar Danos em uma resposta de acampamento. </a:t>
            </a:r>
            <a:endParaRPr lang="en-US" sz="2800" dirty="0">
              <a:solidFill>
                <a:srgbClr val="545456"/>
              </a:solidFill>
              <a:latin typeface="Calibri" pitchFamily="34" charset="0"/>
              <a:cs typeface="Calibri" panose="020F0502020204030204" pitchFamily="34" charset="0"/>
            </a:endParaRPr>
          </a:p>
          <a:p>
            <a:pPr lvl="0"/>
            <a:r>
              <a:rPr lang="pt-BR" sz="2800" b="0" i="0" strike="noStrike" cap="none" spc="0" baseline="0" dirty="0">
                <a:solidFill>
                  <a:srgbClr val="545456"/>
                </a:solidFill>
                <a:effectLst/>
                <a:latin typeface="Calibri"/>
                <a:ea typeface="Calibri" charset="0"/>
                <a:cs typeface="Calibri" charset="0"/>
              </a:rPr>
              <a:t>Explicar o Código de Conduta como uma ferramenta para responsabilidade. </a:t>
            </a:r>
            <a:endParaRPr lang="en-US" sz="2800" dirty="0">
              <a:solidFill>
                <a:srgbClr val="545456"/>
              </a:solidFill>
              <a:latin typeface="Calibri" pitchFamily="34" charset="0"/>
              <a:cs typeface="Calibri" panose="020F0502020204030204" pitchFamily="34" charset="0"/>
            </a:endParaRPr>
          </a:p>
          <a:p>
            <a:pPr lvl="0"/>
            <a:r>
              <a:rPr lang="pt-BR" sz="2800" b="0" i="0" strike="noStrike" cap="none" spc="0" baseline="0" dirty="0">
                <a:solidFill>
                  <a:srgbClr val="545456"/>
                </a:solidFill>
                <a:effectLst/>
                <a:latin typeface="Calibri"/>
                <a:ea typeface="Calibri" charset="0"/>
                <a:cs typeface="Calibri" charset="0"/>
              </a:rPr>
              <a:t>Refletir sobre como usar um Código de Conduta em situações de resposta a acampamentos com base nos Princípios Humanitários e de Proteção.</a:t>
            </a:r>
            <a:endParaRPr lang="en-US" sz="2800" dirty="0">
              <a:solidFill>
                <a:srgbClr val="545456"/>
              </a:solidFill>
              <a:latin typeface="Calibri" pitchFamily="34" charset="0"/>
              <a:cs typeface="Calibri" panose="020F0502020204030204" pitchFamily="34" charset="0"/>
            </a:endParaRPr>
          </a:p>
          <a:p>
            <a:pPr lvl="0"/>
            <a:r>
              <a:rPr lang="pt-BR" sz="2800" b="0" i="0" strike="noStrike" cap="none" spc="0" baseline="0" dirty="0">
                <a:solidFill>
                  <a:srgbClr val="545456"/>
                </a:solidFill>
                <a:effectLst/>
                <a:latin typeface="Calibri"/>
                <a:ea typeface="Calibri" charset="0"/>
                <a:cs typeface="Calibri" charset="0"/>
              </a:rPr>
              <a:t>Definir exploração e abuso sexual e identificar como mitigar e responder a esse fato em um contexto de acampamento. </a:t>
            </a:r>
            <a:endParaRPr lang="en-US" sz="2800" dirty="0">
              <a:solidFill>
                <a:srgbClr val="545456"/>
              </a:solidFill>
              <a:latin typeface="Calibri" pitchFamily="34" charset="0"/>
              <a:cs typeface="Calibri" panose="020F0502020204030204" pitchFamily="34" charset="0"/>
            </a:endParaRPr>
          </a:p>
          <a:p>
            <a:endParaRPr lang="es-ES_tradnl" sz="2800" dirty="0">
              <a:latin typeface="Calibri" pitchFamily="34" charset="0"/>
              <a:cs typeface="Calibri" panose="020F0502020204030204" pitchFamily="34" charset="0"/>
            </a:endParaRPr>
          </a:p>
        </p:txBody>
      </p:sp>
    </p:spTree>
    <p:extLst>
      <p:ext uri="{BB962C8B-B14F-4D97-AF65-F5344CB8AC3E}">
        <p14:creationId xmlns:p14="http://schemas.microsoft.com/office/powerpoint/2010/main" val="1008530591"/>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699" y="1422400"/>
            <a:ext cx="9650413" cy="5453781"/>
          </a:xfrm>
        </p:spPr>
        <p:txBody>
          <a:bodyPr anchor="ctr" anchorCtr="0"/>
          <a:lstStyle/>
          <a:p>
            <a:pPr marL="0" indent="0">
              <a:buNone/>
            </a:pPr>
            <a:r>
              <a:rPr lang="pt-BR" sz="2800" b="0" i="0" strike="noStrike" cap="none" spc="0" baseline="0" dirty="0">
                <a:solidFill>
                  <a:srgbClr val="545456"/>
                </a:solidFill>
                <a:effectLst/>
                <a:latin typeface="Calibri"/>
                <a:ea typeface="Calibri" charset="0"/>
                <a:cs typeface="Calibri" charset="0"/>
              </a:rPr>
              <a:t>A exploração e abuso sexual (EAS) são uma forma de violência com base em gênero. Representam uma falha catastrófica de proteção. Isso traz danos àqueles que a ONU e seus parceiros (ONGs e organizações internacionais) são incumbidos de proteger e coloca em risco a reputação dessas organizações. Também viola normas e padrões jurídicos internacionais universalmente reconhecidos.</a:t>
            </a:r>
          </a:p>
          <a:p>
            <a:pPr marL="0" indent="0">
              <a:buNone/>
            </a:pPr>
            <a:endParaRPr lang="en-US" sz="2800" dirty="0">
              <a:solidFill>
                <a:srgbClr val="545456"/>
              </a:solidFill>
              <a:latin typeface="Calibri" pitchFamily="34" charset="0"/>
              <a:cs typeface="Calibri" panose="020F0502020204030204" pitchFamily="34" charset="0"/>
            </a:endParaRPr>
          </a:p>
          <a:p>
            <a:pPr marL="0" indent="0">
              <a:buNone/>
            </a:pPr>
            <a:r>
              <a:rPr lang="pt-BR" sz="2800" b="0" i="0" strike="noStrike" cap="none" spc="0" baseline="0" dirty="0">
                <a:solidFill>
                  <a:srgbClr val="545456"/>
                </a:solidFill>
                <a:effectLst/>
                <a:latin typeface="Calibri"/>
                <a:ea typeface="Calibri" charset="0"/>
                <a:cs typeface="Calibri" charset="0"/>
              </a:rPr>
              <a:t>A prevenção da exploração e abuso sexual é uma responsabilidade compartilhada de toda a comunidade humanitária, incluindo parceiros locais, nacionais, regionais e internacionais.</a:t>
            </a:r>
          </a:p>
          <a:p>
            <a:pPr marL="0" indent="0">
              <a:buNone/>
            </a:pPr>
            <a:endParaRPr lang="en-US" sz="2800" dirty="0">
              <a:solidFill>
                <a:srgbClr val="545456"/>
              </a:solidFill>
              <a:latin typeface="Calibri" pitchFamily="34" charset="0"/>
              <a:cs typeface="Calibri" panose="020F0502020204030204" pitchFamily="34" charset="0"/>
            </a:endParaRPr>
          </a:p>
        </p:txBody>
      </p:sp>
      <p:pic>
        <p:nvPicPr>
          <p:cNvPr id="2052" name="Picture 4" descr="https://westeurope1-mediap.svc.ms/transform/thumbnail?provider=spo&amp;inputFormat=png&amp;cs=fFNQTw&amp;docid=https%3A%2F%2Fiomint.sharepoint.com%3A443%2F_api%2Fv2.0%2Fdrives%2Fb!y_Smz80uF026nIPxm5xPqnU063L04P1Cq1yr4I1nPNvghSZNwz4mRaM3vALGs5Yc%2Fitems%2F0167KQUMRXL5FQ7JQ4Y5DYIZ5XPOFEM5KZ%3Fversion%3DPublished&amp;access_token=eyJ0eXAiOiJKV1QiLCJhbGciOiJub25lIn0.eyJhdWQiOiIwMDAwMDAwMy0wMDAwLTBmZjEtY2UwMC0wMDAwMDAwMDAwMDAvaW9taW50LnNoYXJlcG9pbnQuY29tQDE1ODgyNjJkLTIzZmItNDNiNC1iZDZlLWJjZTQ5YzhlNjE4NiIsImlzcyI6IjAwMDAwMDAzLTAwMDAtMGZmMS1jZTAwLTAwMDAwMDAwMDAwMCIsIm5iZiI6IjE1MzcyNzY5MDEiLCJleHAiOiIxNTM3Mjk4NTAxIiwiZW5kcG9pbnR1cmwiOiJBYWlXeTlURkVIR2tqN2dCTjdJTUdOVFJHNTBwSkZwOVhoV3FoMW5sWVlBPSIsImVuZHBvaW50dXJsTGVuZ3RoIjoiMTEzIiwiaXNsb29wYmFjayI6IlRydWUiLCJjaWQiOiJOR05tTURobU9XVXROekJtWkMwd01EQXdMVE0zTkdZdE1UY3pPRGRoWVRWbU5qUmkiLCJ2ZXIiOiJoYXNoZWRwcm9vZnRva2VuIiwic2l0ZWlkIjoiWTJaaE5tWTBZMkl0TW1WalpDMDBaREUzTFdKaE9XTXRPRE5tTVRsaU9XTTBabUZoIiwic2lnbmluX3N0YXRlIjoiW1wia21zaVwiXSIsIm5hbWVpZCI6IjAjLmZ8bWVtYmVyc2hpcHxla2FyYXBhbmRpQGlvbS5pbnQiLCJuaWkiOiJtaWNyb3NvZnQuc2hhcmVwb2ludCIsImlzdXNlciI6InRydWUiLCJjYWNoZWtleSI6IjBoLmZ8bWVtYmVyc2hpcHwxMDAzM2ZmZmE5MTUzOTI4QGxpdmUuY29tIiwidHQiOiIwIiwidXNlUGVyc2lzdGVudENvb2tpZSI6IjMifQ.OEdCNG95c0I3N0I2anF2SFBsRndmR0VMZ3BjQnhZa0M1b2NWZkRTSDhyUT0&amp;encodeFailures=1&amp;width=474&amp;height=394&amp;srcWidth=474&amp;srcHeight=394"/>
          <p:cNvPicPr>
            <a:picLocks noChangeAspect="1" noChangeArrowheads="1"/>
          </p:cNvPicPr>
          <p:nvPr/>
        </p:nvPicPr>
        <p:blipFill>
          <a:blip r:embed="rId3">
            <a:extLst>
              <a:ext uri="{28A0092B-C50C-407E-A947-70E740481C1C}">
                <a14:useLocalDpi xmlns:a14="http://schemas.microsoft.com/office/drawing/2010/main"/>
              </a:ext>
            </a:extLst>
          </a:blip>
          <a:srcRect t="2031" b="12956"/>
          <a:stretch>
            <a:fillRect/>
          </a:stretch>
        </p:blipFill>
        <p:spPr bwMode="auto">
          <a:xfrm>
            <a:off x="-33914" y="0"/>
            <a:ext cx="10697967" cy="7559676"/>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charset="0"/>
                <a:cs typeface="Calibri" charset="0"/>
              </a:rPr>
              <a:t>    Mensagem principal                      </a:t>
            </a:r>
          </a:p>
        </p:txBody>
      </p:sp>
    </p:spTree>
    <p:extLst>
      <p:ext uri="{BB962C8B-B14F-4D97-AF65-F5344CB8AC3E}">
        <p14:creationId xmlns:p14="http://schemas.microsoft.com/office/powerpoint/2010/main" val="732452730"/>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s://westeurope1-mediap.svc.ms/transform/thumbnail?provider=spo&amp;inputFormat=png&amp;cs=fFNQTw&amp;docid=https%3A%2F%2Fiomint.sharepoint.com%3A443%2F_api%2Fv2.0%2Fdrives%2Fb!y_Smz80uF026nIPxm5xPqnU063L04P1Cq1yr4I1nPNvghSZNwz4mRaM3vALGs5Yc%2Fitems%2F0167KQUMRXL5FQ7JQ4Y5DYIZ5XPOFEM5KZ%3Fversion%3DPublished&amp;access_token=eyJ0eXAiOiJKV1QiLCJhbGciOiJub25lIn0.eyJhdWQiOiIwMDAwMDAwMy0wMDAwLTBmZjEtY2UwMC0wMDAwMDAwMDAwMDAvaW9taW50LnNoYXJlcG9pbnQuY29tQDE1ODgyNjJkLTIzZmItNDNiNC1iZDZlLWJjZTQ5YzhlNjE4NiIsImlzcyI6IjAwMDAwMDAzLTAwMDAtMGZmMS1jZTAwLTAwMDAwMDAwMDAwMCIsIm5iZiI6IjE1MzcyNzY5MDEiLCJleHAiOiIxNTM3Mjk4NTAxIiwiZW5kcG9pbnR1cmwiOiJBYWlXeTlURkVIR2tqN2dCTjdJTUdOVFJHNTBwSkZwOVhoV3FoMW5sWVlBPSIsImVuZHBvaW50dXJsTGVuZ3RoIjoiMTEzIiwiaXNsb29wYmFjayI6IlRydWUiLCJjaWQiOiJOR05tTURobU9XVXROekJtWkMwd01EQXdMVE0zTkdZdE1UY3pPRGRoWVRWbU5qUmkiLCJ2ZXIiOiJoYXNoZWRwcm9vZnRva2VuIiwic2l0ZWlkIjoiWTJaaE5tWTBZMkl0TW1WalpDMDBaREUzTFdKaE9XTXRPRE5tTVRsaU9XTTBabUZoIiwic2lnbmluX3N0YXRlIjoiW1wia21zaVwiXSIsIm5hbWVpZCI6IjAjLmZ8bWVtYmVyc2hpcHxla2FyYXBhbmRpQGlvbS5pbnQiLCJuaWkiOiJtaWNyb3NvZnQuc2hhcmVwb2ludCIsImlzdXNlciI6InRydWUiLCJjYWNoZWtleSI6IjBoLmZ8bWVtYmVyc2hpcHwxMDAzM2ZmZmE5MTUzOTI4QGxpdmUuY29tIiwidHQiOiIwIiwidXNlUGVyc2lzdGVudENvb2tpZSI6IjMifQ.OEdCNG95c0I3N0I2anF2SFBsRndmR0VMZ3BjQnhZa0M1b2NWZkRTSDhyUT0&amp;encodeFailures=1&amp;width=474&amp;height=394&amp;srcWidth=474&amp;srcHeight=394"/>
          <p:cNvPicPr>
            <a:picLocks noChangeAspect="1" noChangeArrowheads="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1500"/>
                    </a14:imgEffect>
                  </a14:imgLayer>
                </a14:imgProps>
              </a:ext>
              <a:ext uri="{28A0092B-C50C-407E-A947-70E740481C1C}">
                <a14:useLocalDpi xmlns:a14="http://schemas.microsoft.com/office/drawing/2010/main"/>
              </a:ext>
            </a:extLst>
          </a:blip>
          <a:srcRect t="2842" b="12147"/>
          <a:stretch>
            <a:fillRect/>
          </a:stretch>
        </p:blipFill>
        <p:spPr bwMode="auto">
          <a:xfrm>
            <a:off x="24143" y="0"/>
            <a:ext cx="10697967" cy="7559676"/>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520699" y="1866492"/>
            <a:ext cx="9650413" cy="5009689"/>
          </a:xfrm>
        </p:spPr>
        <p:txBody>
          <a:bodyPr anchor="ctr" anchorCtr="0"/>
          <a:lstStyle/>
          <a:p>
            <a:pPr marL="0" indent="0">
              <a:buNone/>
            </a:pPr>
            <a:r>
              <a:rPr lang="pt-BR" sz="2800" b="0" i="0" strike="noStrike" cap="none" spc="0" baseline="0" dirty="0">
                <a:solidFill>
                  <a:srgbClr val="000000"/>
                </a:solidFill>
                <a:effectLst/>
                <a:latin typeface="Calibri"/>
                <a:ea typeface="Calibri" charset="0"/>
                <a:cs typeface="Calibri" charset="0"/>
              </a:rPr>
              <a:t>A </a:t>
            </a:r>
            <a:r>
              <a:rPr lang="pt-BR" sz="2800" b="1" i="0" strike="noStrike" cap="none" spc="0" baseline="0" dirty="0">
                <a:solidFill>
                  <a:srgbClr val="000000"/>
                </a:solidFill>
                <a:effectLst/>
                <a:latin typeface="Calibri"/>
                <a:ea typeface="Calibri" charset="0"/>
                <a:cs typeface="Calibri" charset="0"/>
              </a:rPr>
              <a:t>exploração e abuso sexual(EAS)</a:t>
            </a:r>
            <a:r>
              <a:rPr lang="pt-BR" sz="2800" b="0" i="0" strike="noStrike" cap="none" spc="0" baseline="0" dirty="0">
                <a:solidFill>
                  <a:srgbClr val="000000"/>
                </a:solidFill>
                <a:effectLst/>
                <a:latin typeface="Calibri"/>
                <a:ea typeface="Calibri" charset="0"/>
                <a:cs typeface="Calibri" charset="0"/>
              </a:rPr>
              <a:t> são uma forma de violência com base em gênero. Representam uma falha catastrófica de proteção. Isso traz danos àqueles que a ONU e seus parceiros (ONGs e organizações internacionais) são incumbidos de proteger e coloca em risco a reputação dessas organizações. Também viola normas e padrões jurídicos internacionais universalmente reconhecidos.</a:t>
            </a:r>
          </a:p>
          <a:p>
            <a:pPr marL="0" indent="0">
              <a:buNone/>
            </a:pPr>
            <a:endParaRPr lang="en-US" sz="2800" dirty="0">
              <a:latin typeface="Calibri" pitchFamily="34" charset="0"/>
              <a:cs typeface="Calibri" panose="020F0502020204030204" pitchFamily="34" charset="0"/>
            </a:endParaRPr>
          </a:p>
          <a:p>
            <a:pPr marL="0" indent="0">
              <a:buNone/>
            </a:pPr>
            <a:r>
              <a:rPr lang="pt-BR" sz="2800" b="1" i="0" strike="noStrike" cap="none" spc="0" baseline="0" dirty="0">
                <a:solidFill>
                  <a:srgbClr val="000000"/>
                </a:solidFill>
                <a:effectLst/>
                <a:latin typeface="Calibri"/>
                <a:ea typeface="Calibri" charset="0"/>
                <a:cs typeface="Calibri" charset="0"/>
              </a:rPr>
              <a:t>A prevenção da exploração e abuso sexual é uma responsabilidade compartilhada de toda a comunidade humanitária, incluindo parceiros locais, nacionais, regionais e internacionais.</a:t>
            </a:r>
          </a:p>
          <a:p>
            <a:pPr marL="0" indent="0">
              <a:buNone/>
            </a:pPr>
            <a:endParaRPr lang="en-US" sz="2800" dirty="0">
              <a:latin typeface="Calibri" pitchFamily="34" charset="0"/>
              <a:cs typeface="Calibri" panose="020F0502020204030204" pitchFamily="34" charset="0"/>
            </a:endParaRPr>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charset="0"/>
                <a:cs typeface="Calibri" charset="0"/>
              </a:rPr>
              <a:t>    Mensagem principal                      </a:t>
            </a:r>
          </a:p>
        </p:txBody>
      </p:sp>
    </p:spTree>
    <p:extLst>
      <p:ext uri="{BB962C8B-B14F-4D97-AF65-F5344CB8AC3E}">
        <p14:creationId xmlns:p14="http://schemas.microsoft.com/office/powerpoint/2010/main" val="557973682"/>
      </p:ext>
    </p:extLst>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pt-BR" sz="4000" b="1" i="0" strike="noStrike" cap="none" spc="0" baseline="0" dirty="0">
                <a:solidFill>
                  <a:srgbClr val="2A87C8"/>
                </a:solidFill>
                <a:effectLst/>
                <a:latin typeface="Calibri"/>
                <a:ea typeface="Calibri" charset="0"/>
                <a:cs typeface="Calibri" charset="0"/>
              </a:rPr>
              <a:t>Trabalho em grupo				</a:t>
            </a:r>
            <a:r>
              <a:rPr lang="pt-BR" sz="4000" b="0" i="0" strike="noStrike" cap="none" spc="0" baseline="0" dirty="0">
                <a:solidFill>
                  <a:srgbClr val="2A87C8"/>
                </a:solidFill>
                <a:effectLst/>
                <a:latin typeface="Calibri"/>
                <a:ea typeface="Calibri" charset="0"/>
                <a:cs typeface="Calibri" charset="0"/>
              </a:rPr>
              <a:t>     20’</a:t>
            </a:r>
            <a:r>
              <a:rPr lang="pt-BR" sz="4000" b="1" i="0" strike="noStrike" cap="none" spc="0" baseline="0" dirty="0">
                <a:solidFill>
                  <a:srgbClr val="2A87C8"/>
                </a:solidFill>
                <a:effectLst/>
                <a:latin typeface="Calibri"/>
                <a:ea typeface="Calibri" charset="0"/>
                <a:cs typeface="Calibri" charset="0"/>
              </a:rPr>
              <a:t>	</a:t>
            </a:r>
            <a:br>
              <a:rPr sz="4000" dirty="0"/>
            </a:br>
            <a:r>
              <a:rPr lang="pt-BR" sz="4000" b="0" i="0" strike="noStrike" cap="none" spc="0" baseline="0" dirty="0">
                <a:solidFill>
                  <a:srgbClr val="2A87C8"/>
                </a:solidFill>
                <a:effectLst/>
                <a:latin typeface="Calibri"/>
                <a:ea typeface="Calibri" charset="0"/>
                <a:cs typeface="Calibri" charset="0"/>
              </a:rPr>
              <a:t>Estudo de caso</a:t>
            </a:r>
            <a:endParaRPr lang="es-ES_tradnl" dirty="0">
              <a:solidFill>
                <a:srgbClr val="FF0000"/>
              </a:solidFill>
              <a:latin typeface="Calibri" pitchFamily="34" charset="0"/>
              <a:cs typeface="Calibri" panose="020F0502020204030204" pitchFamily="34" charset="0"/>
            </a:endParaRPr>
          </a:p>
        </p:txBody>
      </p:sp>
      <p:sp>
        <p:nvSpPr>
          <p:cNvPr id="3" name="Content Placeholder 2"/>
          <p:cNvSpPr>
            <a:spLocks noGrp="1"/>
          </p:cNvSpPr>
          <p:nvPr>
            <p:ph idx="1"/>
          </p:nvPr>
        </p:nvSpPr>
        <p:spPr>
          <a:xfrm>
            <a:off x="438111" y="2085356"/>
            <a:ext cx="8748897" cy="5476908"/>
          </a:xfrm>
        </p:spPr>
        <p:txBody>
          <a:bodyPr/>
          <a:lstStyle/>
          <a:p>
            <a:pPr marL="0" indent="0" algn="l">
              <a:buNone/>
            </a:pPr>
            <a:r>
              <a:rPr lang="pt-BR" sz="3200" b="1" i="0" strike="noStrike" cap="none" spc="0" baseline="0" dirty="0">
                <a:solidFill>
                  <a:srgbClr val="545456"/>
                </a:solidFill>
                <a:effectLst/>
                <a:latin typeface="Calibri"/>
                <a:ea typeface="Calibri" charset="0"/>
                <a:cs typeface="Calibri" charset="0"/>
              </a:rPr>
              <a:t>Trabalhe em pequenos grupos para ler e discutir o estudo de caso.</a:t>
            </a:r>
          </a:p>
          <a:p>
            <a:pPr algn="l"/>
            <a:r>
              <a:rPr lang="pt-BR" sz="3200" b="0" i="0" strike="noStrike" cap="none" spc="0" baseline="0" dirty="0">
                <a:solidFill>
                  <a:srgbClr val="545456"/>
                </a:solidFill>
                <a:effectLst/>
                <a:latin typeface="Calibri"/>
                <a:ea typeface="Calibri" charset="0"/>
                <a:cs typeface="Calibri" charset="0"/>
              </a:rPr>
              <a:t>Observe as ações que você tomaria e as ações que você não tomaria. Tente chegar a um consenso como um grupo sobre o que é necessário. </a:t>
            </a:r>
          </a:p>
          <a:p>
            <a:pPr algn="l"/>
            <a:endParaRPr lang="es-ES_tradnl" dirty="0">
              <a:latin typeface="Calibri" pitchFamily="34" charset="0"/>
              <a:cs typeface="Calibri" panose="020F0502020204030204" pitchFamily="34" charset="0"/>
            </a:endParaRPr>
          </a:p>
        </p:txBody>
      </p:sp>
      <p:pic>
        <p:nvPicPr>
          <p:cNvPr id="5" name="Picture 4" descr="group work logo.png"/>
          <p:cNvPicPr>
            <a:picLocks noChangeAspect="1"/>
          </p:cNvPicPr>
          <p:nvPr/>
        </p:nvPicPr>
        <p:blipFill>
          <a:blip r:embed="rId3">
            <a:extLst>
              <a:ext uri="{28A0092B-C50C-407E-A947-70E740481C1C}">
                <a14:useLocalDpi xmlns:a14="http://schemas.microsoft.com/office/drawing/2010/main"/>
              </a:ext>
            </a:extLst>
          </a:blip>
          <a:stretch>
            <a:fillRect/>
          </a:stretch>
        </p:blipFill>
        <p:spPr bwMode="auto">
          <a:xfrm>
            <a:off x="9187008" y="438406"/>
            <a:ext cx="1152525"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5433127"/>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1623144" y="2483693"/>
            <a:ext cx="7920880" cy="87517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4400" b="0" i="0" strike="noStrike" cap="none" spc="0" baseline="0" dirty="0">
                <a:solidFill>
                  <a:srgbClr val="545456"/>
                </a:solidFill>
                <a:effectLst/>
                <a:latin typeface="Calibri"/>
                <a:ea typeface="Calibri" charset="0"/>
                <a:cs typeface="Calibri" charset="0"/>
              </a:rPr>
              <a:t>Aplicação do Código de Conduta</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a:blip r:embed="rId3">
              <a:extLst>
                <a:ext uri="{28A0092B-C50C-407E-A947-70E740481C1C}">
                  <a14:useLocalDpi xmlns:a14="http://schemas.microsoft.com/office/drawing/2010/main"/>
                </a:ext>
              </a:extLst>
            </a:blip>
            <a:stretch>
              <a:fill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a:blip r:embed="rId4">
              <a:extLst>
                <a:ext uri="{28A0092B-C50C-407E-A947-70E740481C1C}">
                  <a14:useLocalDpi xmlns:a14="http://schemas.microsoft.com/office/drawing/2010/main"/>
                </a:ext>
              </a:extLst>
            </a:blip>
            <a:stretch>
              <a:fill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a:blip r:embed="rId5">
              <a:extLst>
                <a:ext uri="{28A0092B-C50C-407E-A947-70E740481C1C}">
                  <a14:useLocalDpi xmlns:a14="http://schemas.microsoft.com/office/drawing/2010/main"/>
                </a:ext>
              </a:extLst>
            </a:blip>
            <a:stretch>
              <a:fill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itchFamily="34" charset="0"/>
            </a:endParaRPr>
          </a:p>
        </p:txBody>
      </p:sp>
    </p:spTree>
    <p:extLst>
      <p:ext uri="{BB962C8B-B14F-4D97-AF65-F5344CB8AC3E}">
        <p14:creationId xmlns:p14="http://schemas.microsoft.com/office/powerpoint/2010/main" val="416048250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z="4000" b="1" i="0" strike="noStrike" cap="none" spc="0" baseline="0" dirty="0">
                <a:solidFill>
                  <a:srgbClr val="2A87C8"/>
                </a:solidFill>
                <a:effectLst/>
                <a:latin typeface="Calibri"/>
                <a:ea typeface="Calibri" charset="0"/>
                <a:cs typeface="Calibri" charset="0"/>
              </a:rPr>
              <a:t>Revisão do Código de Conduta</a:t>
            </a:r>
          </a:p>
        </p:txBody>
      </p:sp>
      <p:sp>
        <p:nvSpPr>
          <p:cNvPr id="5" name="TextBox 4"/>
          <p:cNvSpPr txBox="1"/>
          <p:nvPr/>
        </p:nvSpPr>
        <p:spPr>
          <a:xfrm>
            <a:off x="438111" y="1493837"/>
            <a:ext cx="6065983" cy="4973208"/>
          </a:xfrm>
          <a:prstGeom prst="rect">
            <a:avLst/>
          </a:prstGeom>
          <a:noFill/>
        </p:spPr>
        <p:txBody>
          <a:bodyPr wrap="square" rtlCol="0">
            <a:spAutoFit/>
          </a:bodyPr>
          <a:lstStyle/>
          <a:p>
            <a:r>
              <a:rPr lang="pt-BR" sz="3200" b="0" i="0" strike="noStrike" cap="none" spc="0" baseline="0" dirty="0">
                <a:solidFill>
                  <a:srgbClr val="545456"/>
                </a:solidFill>
                <a:effectLst/>
                <a:latin typeface="Calibri"/>
                <a:ea typeface="Calibri" charset="0"/>
                <a:cs typeface="Calibri" charset="0"/>
              </a:rPr>
              <a:t>Avalie as declarações de acordo com o Código de Conduta. Use as cores para expressar seu ponto de vista. </a:t>
            </a:r>
          </a:p>
          <a:p>
            <a:endParaRPr lang="en-US" sz="3200" dirty="0">
              <a:latin typeface="Calibri" pitchFamily="34" charset="0"/>
              <a:cs typeface="Calibri" panose="020F0502020204030204" pitchFamily="34" charset="0"/>
            </a:endParaRPr>
          </a:p>
          <a:p>
            <a:r>
              <a:rPr lang="pt-BR" sz="3200" b="0" i="0" strike="noStrike" cap="none" spc="0" baseline="0" dirty="0">
                <a:solidFill>
                  <a:srgbClr val="FF0000"/>
                </a:solidFill>
                <a:effectLst/>
                <a:latin typeface="Calibri"/>
                <a:ea typeface="Calibri" charset="0"/>
                <a:cs typeface="Calibri" charset="0"/>
              </a:rPr>
              <a:t>Vermelho</a:t>
            </a:r>
            <a:r>
              <a:rPr lang="pt-BR" sz="3200" b="0" i="0" strike="noStrike" cap="none" spc="0" baseline="0" dirty="0">
                <a:solidFill>
                  <a:srgbClr val="000000"/>
                </a:solidFill>
                <a:effectLst/>
                <a:latin typeface="Calibri"/>
                <a:ea typeface="Calibri" charset="0"/>
                <a:cs typeface="Calibri" charset="0"/>
              </a:rPr>
              <a:t>: </a:t>
            </a:r>
            <a:r>
              <a:rPr lang="pt-BR" sz="3200" b="0" i="0" strike="noStrike" cap="none" spc="0" baseline="0" dirty="0">
                <a:solidFill>
                  <a:srgbClr val="545456"/>
                </a:solidFill>
                <a:effectLst/>
                <a:latin typeface="Calibri"/>
                <a:ea typeface="Calibri" charset="0"/>
                <a:cs typeface="Calibri" charset="0"/>
              </a:rPr>
              <a:t>Não aceitável (violação)</a:t>
            </a:r>
          </a:p>
          <a:p>
            <a:endParaRPr lang="en-US" sz="3200" dirty="0">
              <a:latin typeface="Calibri" pitchFamily="34" charset="0"/>
              <a:cs typeface="Calibri" panose="020F0502020204030204" pitchFamily="34" charset="0"/>
            </a:endParaRPr>
          </a:p>
          <a:p>
            <a:r>
              <a:rPr lang="pt-BR" sz="3200" b="0" i="0" strike="noStrike" cap="none" spc="0" baseline="0" dirty="0">
                <a:solidFill>
                  <a:srgbClr val="FFB600"/>
                </a:solidFill>
                <a:effectLst/>
                <a:latin typeface="Calibri"/>
                <a:ea typeface="Calibri" charset="0"/>
                <a:cs typeface="Calibri" charset="0"/>
              </a:rPr>
              <a:t>Amarelo</a:t>
            </a:r>
            <a:r>
              <a:rPr lang="pt-BR" sz="3200" b="0" i="0" strike="noStrike" cap="none" spc="0" baseline="0" dirty="0">
                <a:solidFill>
                  <a:srgbClr val="000000"/>
                </a:solidFill>
                <a:effectLst/>
                <a:latin typeface="Calibri"/>
                <a:ea typeface="Calibri" charset="0"/>
                <a:cs typeface="Calibri" charset="0"/>
              </a:rPr>
              <a:t>: </a:t>
            </a:r>
            <a:r>
              <a:rPr lang="pt-BR" sz="3200" b="0" i="0" strike="noStrike" cap="none" spc="0" baseline="0" dirty="0">
                <a:solidFill>
                  <a:srgbClr val="545456"/>
                </a:solidFill>
                <a:effectLst/>
                <a:latin typeface="Calibri"/>
                <a:ea typeface="Calibri" charset="0"/>
                <a:cs typeface="Calibri" charset="0"/>
              </a:rPr>
              <a:t>Depende do contexto</a:t>
            </a:r>
          </a:p>
          <a:p>
            <a:endParaRPr lang="en-US" sz="3200" dirty="0">
              <a:latin typeface="Calibri" pitchFamily="34" charset="0"/>
              <a:cs typeface="Calibri" panose="020F0502020204030204" pitchFamily="34" charset="0"/>
            </a:endParaRPr>
          </a:p>
          <a:p>
            <a:r>
              <a:rPr lang="pt-BR" sz="3200" b="0" i="0" strike="noStrike" cap="none" spc="0" baseline="0" dirty="0">
                <a:solidFill>
                  <a:srgbClr val="92D050"/>
                </a:solidFill>
                <a:effectLst/>
                <a:latin typeface="Calibri"/>
                <a:ea typeface="Calibri" charset="0"/>
                <a:cs typeface="Calibri" charset="0"/>
              </a:rPr>
              <a:t>Verde</a:t>
            </a:r>
            <a:r>
              <a:rPr lang="pt-BR" sz="3200" b="0" i="0" strike="noStrike" cap="none" spc="0" baseline="0" dirty="0">
                <a:solidFill>
                  <a:srgbClr val="000000"/>
                </a:solidFill>
                <a:effectLst/>
                <a:latin typeface="Calibri"/>
                <a:ea typeface="Calibri" charset="0"/>
                <a:cs typeface="Calibri" charset="0"/>
              </a:rPr>
              <a:t>: </a:t>
            </a:r>
            <a:r>
              <a:rPr lang="pt-BR" sz="3200" b="0" i="0" strike="noStrike" cap="none" spc="0" baseline="0" dirty="0">
                <a:solidFill>
                  <a:srgbClr val="545456"/>
                </a:solidFill>
                <a:effectLst/>
                <a:latin typeface="Calibri"/>
                <a:ea typeface="Calibri" charset="0"/>
                <a:cs typeface="Calibri" charset="0"/>
              </a:rPr>
              <a:t>Nenhum problema</a:t>
            </a:r>
          </a:p>
        </p:txBody>
      </p:sp>
      <p:pic>
        <p:nvPicPr>
          <p:cNvPr id="7" name="Picture 2" descr="Image result for traffic light">
            <a:extLst>
              <a:ext uri="{FF2B5EF4-FFF2-40B4-BE49-F238E27FC236}">
                <a16:creationId xmlns:a16="http://schemas.microsoft.com/office/drawing/2014/main" id="{BE032AA1-1E86-4F61-8645-512F9BFC198C}"/>
              </a:ext>
            </a:extLst>
          </p:cNvPr>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6930082" y="2627709"/>
            <a:ext cx="3168352" cy="40786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500" y="395461"/>
            <a:ext cx="531073" cy="915314"/>
          </a:xfrm>
          <a:prstGeom prst="rect">
            <a:avLst/>
          </a:prstGeom>
          <a:noFill/>
        </p:spPr>
        <p:txBody>
          <a:bodyPr wrap="none" lIns="91440" tIns="45720" rIns="91440" bIns="45720">
            <a:spAutoFit/>
          </a:bodyPr>
          <a:lstStyle/>
          <a:p>
            <a:pPr algn="ctr"/>
            <a:r>
              <a:rPr lang="pt-BR" sz="5400" b="0" i="0" strike="noStrike" cap="none" spc="0" baseline="0" dirty="0">
                <a:solidFill>
                  <a:srgbClr val="000000"/>
                </a:solidFill>
                <a:effectLst>
                  <a:outerShdw blurRad="38100" dist="19050" dir="2700000" algn="tl" rotWithShape="0">
                    <a:srgbClr val="000000">
                      <a:alpha val="40000"/>
                    </a:srgbClr>
                  </a:outerShdw>
                </a:effectLst>
                <a:latin typeface="Calibri"/>
                <a:ea typeface="Calibri" charset="0"/>
                <a:cs typeface="Calibri" charset="0"/>
              </a:rPr>
              <a:t>1.</a:t>
            </a:r>
          </a:p>
        </p:txBody>
      </p:sp>
      <p:sp>
        <p:nvSpPr>
          <p:cNvPr id="5" name="Rectangle 4"/>
          <p:cNvSpPr/>
          <p:nvPr/>
        </p:nvSpPr>
        <p:spPr>
          <a:xfrm>
            <a:off x="593378" y="2339677"/>
            <a:ext cx="5348869" cy="4485041"/>
          </a:xfrm>
          <a:prstGeom prst="rect">
            <a:avLst/>
          </a:prstGeom>
        </p:spPr>
        <p:txBody>
          <a:bodyPr>
            <a:spAutoFit/>
          </a:bodyPr>
          <a:lstStyle/>
          <a:p>
            <a:r>
              <a:rPr lang="pt-BR" sz="3200" b="0" i="0" strike="noStrike" cap="none" spc="0" baseline="0" dirty="0">
                <a:solidFill>
                  <a:srgbClr val="545456"/>
                </a:solidFill>
                <a:effectLst/>
                <a:latin typeface="Calibri"/>
                <a:ea typeface="Calibri" charset="0"/>
                <a:cs typeface="Calibri" charset="0"/>
              </a:rPr>
              <a:t>Sou diretor de gestão de acampamentos. Minha mãe está doente e estou pegando emprestado dinheiro do fundo de caixa da agência de CM para pagar pela medicação. Acho que meu gerente de linha entenderá. Eu pagarei na próxima semana.</a:t>
            </a:r>
          </a:p>
        </p:txBody>
      </p:sp>
      <p:pic>
        <p:nvPicPr>
          <p:cNvPr id="6" name="Picture 2" descr="Image result for traffic light">
            <a:extLst>
              <a:ext uri="{FF2B5EF4-FFF2-40B4-BE49-F238E27FC236}">
                <a16:creationId xmlns:a16="http://schemas.microsoft.com/office/drawing/2014/main" id="{7B301B42-2893-4189-BB97-858B9B70722E}"/>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6930082" y="2627709"/>
            <a:ext cx="3168352" cy="40786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500" y="395461"/>
            <a:ext cx="531073" cy="915314"/>
          </a:xfrm>
          <a:prstGeom prst="rect">
            <a:avLst/>
          </a:prstGeom>
          <a:noFill/>
        </p:spPr>
        <p:txBody>
          <a:bodyPr wrap="none" lIns="91440" tIns="45720" rIns="91440" bIns="45720">
            <a:spAutoFit/>
          </a:bodyPr>
          <a:lstStyle/>
          <a:p>
            <a:pPr algn="ctr"/>
            <a:r>
              <a:rPr lang="pt-BR" sz="5400" b="0" i="0" strike="noStrike" cap="none" spc="0" baseline="0" dirty="0">
                <a:solidFill>
                  <a:srgbClr val="000000"/>
                </a:solidFill>
                <a:effectLst>
                  <a:outerShdw blurRad="38100" dist="19050" dir="2700000" algn="tl" rotWithShape="0">
                    <a:srgbClr val="000000">
                      <a:alpha val="40000"/>
                    </a:srgbClr>
                  </a:outerShdw>
                </a:effectLst>
                <a:latin typeface="Calibri"/>
                <a:ea typeface="Calibri" charset="0"/>
                <a:cs typeface="Calibri" charset="0"/>
              </a:rPr>
              <a:t>2.</a:t>
            </a:r>
          </a:p>
        </p:txBody>
      </p:sp>
      <p:sp>
        <p:nvSpPr>
          <p:cNvPr id="5" name="Rectangle 4"/>
          <p:cNvSpPr/>
          <p:nvPr/>
        </p:nvSpPr>
        <p:spPr>
          <a:xfrm>
            <a:off x="593378" y="2339677"/>
            <a:ext cx="5348869" cy="3020538"/>
          </a:xfrm>
          <a:prstGeom prst="rect">
            <a:avLst/>
          </a:prstGeom>
        </p:spPr>
        <p:txBody>
          <a:bodyPr>
            <a:spAutoFit/>
          </a:bodyPr>
          <a:lstStyle/>
          <a:p>
            <a:r>
              <a:rPr lang="pt-BR" sz="3200" b="0" i="0" strike="noStrike" cap="none" spc="0" baseline="0" dirty="0">
                <a:solidFill>
                  <a:srgbClr val="545456"/>
                </a:solidFill>
                <a:effectLst/>
                <a:latin typeface="Calibri"/>
                <a:ea typeface="Calibri" charset="0"/>
                <a:cs typeface="Calibri" charset="0"/>
              </a:rPr>
              <a:t>Uma das autoridades locais me pediu para contratar sua filha. Isso ajudará minha agência com a burocracia e aumentará a segurança da equipe. Tornei isso possível </a:t>
            </a:r>
            <a:endParaRPr lang="en-GB" sz="3200" dirty="0">
              <a:solidFill>
                <a:srgbClr val="545456"/>
              </a:solidFill>
              <a:latin typeface="Calibri" pitchFamily="34" charset="0"/>
              <a:cs typeface="Calibri" panose="020F0502020204030204" pitchFamily="34" charset="0"/>
            </a:endParaRPr>
          </a:p>
        </p:txBody>
      </p:sp>
      <p:pic>
        <p:nvPicPr>
          <p:cNvPr id="6" name="Picture 2" descr="Image result for traffic light">
            <a:extLst>
              <a:ext uri="{FF2B5EF4-FFF2-40B4-BE49-F238E27FC236}">
                <a16:creationId xmlns:a16="http://schemas.microsoft.com/office/drawing/2014/main" id="{33CC05E5-DA27-473B-987A-C84924F61FDE}"/>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6930082" y="2627709"/>
            <a:ext cx="3168352" cy="4078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439931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500" y="395461"/>
            <a:ext cx="531073" cy="915314"/>
          </a:xfrm>
          <a:prstGeom prst="rect">
            <a:avLst/>
          </a:prstGeom>
          <a:noFill/>
        </p:spPr>
        <p:txBody>
          <a:bodyPr wrap="none" lIns="91440" tIns="45720" rIns="91440" bIns="45720">
            <a:spAutoFit/>
          </a:bodyPr>
          <a:lstStyle/>
          <a:p>
            <a:pPr algn="ctr"/>
            <a:r>
              <a:rPr lang="pt-BR" sz="5400" b="0" i="0" strike="noStrike" cap="none" spc="0" baseline="0" dirty="0">
                <a:solidFill>
                  <a:srgbClr val="000000"/>
                </a:solidFill>
                <a:effectLst>
                  <a:outerShdw blurRad="38100" dist="19050" dir="2700000" algn="tl" rotWithShape="0">
                    <a:srgbClr val="000000">
                      <a:alpha val="40000"/>
                    </a:srgbClr>
                  </a:outerShdw>
                </a:effectLst>
                <a:latin typeface="Calibri"/>
                <a:ea typeface="Calibri" charset="0"/>
                <a:cs typeface="Calibri" charset="0"/>
              </a:rPr>
              <a:t>3.</a:t>
            </a:r>
          </a:p>
        </p:txBody>
      </p:sp>
      <p:sp>
        <p:nvSpPr>
          <p:cNvPr id="5" name="Rectangle 4"/>
          <p:cNvSpPr/>
          <p:nvPr/>
        </p:nvSpPr>
        <p:spPr>
          <a:xfrm>
            <a:off x="593378" y="2339677"/>
            <a:ext cx="5348869" cy="3996873"/>
          </a:xfrm>
          <a:prstGeom prst="rect">
            <a:avLst/>
          </a:prstGeom>
        </p:spPr>
        <p:txBody>
          <a:bodyPr anchor="t">
            <a:spAutoFit/>
          </a:bodyPr>
          <a:lstStyle/>
          <a:p>
            <a:r>
              <a:rPr lang="pt-BR" sz="3200" b="0" i="0" strike="noStrike" cap="none" spc="0" baseline="0" dirty="0">
                <a:solidFill>
                  <a:srgbClr val="545456"/>
                </a:solidFill>
                <a:effectLst/>
                <a:latin typeface="Calibri"/>
                <a:ea typeface="Calibri" charset="0"/>
                <a:cs typeface="Calibri" charset="0"/>
              </a:rPr>
              <a:t>Trabalho como funcionário de uma ONG parceira. Na minha opinião, minha vida sexual é um problema meu. Uma organização não deve se envolver no que uma pessoa da equipe faz fora do horário de trabalho.</a:t>
            </a:r>
            <a:endParaRPr lang="en-GB" sz="3200" dirty="0">
              <a:solidFill>
                <a:srgbClr val="545456"/>
              </a:solidFill>
              <a:latin typeface="Calibri" pitchFamily="34" charset="0"/>
              <a:cs typeface="Calibri" panose="020F0502020204030204" pitchFamily="34" charset="0"/>
            </a:endParaRPr>
          </a:p>
        </p:txBody>
      </p:sp>
      <p:pic>
        <p:nvPicPr>
          <p:cNvPr id="6" name="Picture 2" descr="Image result for traffic light">
            <a:extLst>
              <a:ext uri="{FF2B5EF4-FFF2-40B4-BE49-F238E27FC236}">
                <a16:creationId xmlns:a16="http://schemas.microsoft.com/office/drawing/2014/main" id="{8DC9A56D-B1CD-4058-87D7-9E999877261E}"/>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6930082" y="2627709"/>
            <a:ext cx="3168352" cy="4078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843541"/>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500" y="395461"/>
            <a:ext cx="531073" cy="915314"/>
          </a:xfrm>
          <a:prstGeom prst="rect">
            <a:avLst/>
          </a:prstGeom>
          <a:noFill/>
        </p:spPr>
        <p:txBody>
          <a:bodyPr wrap="none" lIns="91440" tIns="45720" rIns="91440" bIns="45720">
            <a:spAutoFit/>
          </a:bodyPr>
          <a:lstStyle/>
          <a:p>
            <a:pPr algn="ctr"/>
            <a:r>
              <a:rPr lang="pt-BR" sz="5400" b="0" i="0" strike="noStrike" cap="none" spc="0" baseline="0" dirty="0">
                <a:solidFill>
                  <a:srgbClr val="000000"/>
                </a:solidFill>
                <a:effectLst>
                  <a:outerShdw blurRad="38100" dist="19050" dir="2700000" algn="tl" rotWithShape="0">
                    <a:srgbClr val="000000">
                      <a:alpha val="40000"/>
                    </a:srgbClr>
                  </a:outerShdw>
                </a:effectLst>
                <a:latin typeface="Calibri"/>
                <a:ea typeface="Calibri" charset="0"/>
                <a:cs typeface="Calibri" charset="0"/>
              </a:rPr>
              <a:t>4.</a:t>
            </a:r>
          </a:p>
        </p:txBody>
      </p:sp>
      <p:sp>
        <p:nvSpPr>
          <p:cNvPr id="5" name="Rectangle 4"/>
          <p:cNvSpPr/>
          <p:nvPr/>
        </p:nvSpPr>
        <p:spPr>
          <a:xfrm>
            <a:off x="593378" y="2339677"/>
            <a:ext cx="5348869" cy="3508705"/>
          </a:xfrm>
          <a:prstGeom prst="rect">
            <a:avLst/>
          </a:prstGeom>
        </p:spPr>
        <p:txBody>
          <a:bodyPr anchor="t">
            <a:spAutoFit/>
          </a:bodyPr>
          <a:lstStyle/>
          <a:p>
            <a:r>
              <a:rPr lang="pt-BR" sz="3200" b="0" i="0" strike="noStrike" cap="none" spc="0" baseline="0" dirty="0">
                <a:solidFill>
                  <a:srgbClr val="545456"/>
                </a:solidFill>
                <a:effectLst/>
                <a:latin typeface="Calibri"/>
                <a:ea typeface="Calibri" charset="0"/>
                <a:cs typeface="Calibri" charset="0"/>
              </a:rPr>
              <a:t>Eu trabalho como ponto central de CM. Um dos nossos parceiros me deu um belo quadro na última reunião para me agradecer pela boa cooperação. Meu marido também gosta disso.</a:t>
            </a:r>
            <a:endParaRPr lang="en-GB" sz="3200" dirty="0">
              <a:solidFill>
                <a:srgbClr val="545456"/>
              </a:solidFill>
              <a:latin typeface="Calibri" pitchFamily="34" charset="0"/>
              <a:cs typeface="Calibri" panose="020F0502020204030204" pitchFamily="34" charset="0"/>
            </a:endParaRPr>
          </a:p>
        </p:txBody>
      </p:sp>
      <p:pic>
        <p:nvPicPr>
          <p:cNvPr id="6" name="Picture 2" descr="Image result for traffic light">
            <a:extLst>
              <a:ext uri="{FF2B5EF4-FFF2-40B4-BE49-F238E27FC236}">
                <a16:creationId xmlns:a16="http://schemas.microsoft.com/office/drawing/2014/main" id="{EA9233F7-386D-414C-8853-D4C2C918FBEA}"/>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6930082" y="2627709"/>
            <a:ext cx="3168352" cy="4078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5904180"/>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500" y="395461"/>
            <a:ext cx="531073" cy="915314"/>
          </a:xfrm>
          <a:prstGeom prst="rect">
            <a:avLst/>
          </a:prstGeom>
          <a:noFill/>
        </p:spPr>
        <p:txBody>
          <a:bodyPr wrap="none" lIns="91440" tIns="45720" rIns="91440" bIns="45720">
            <a:spAutoFit/>
          </a:bodyPr>
          <a:lstStyle/>
          <a:p>
            <a:pPr algn="ctr"/>
            <a:r>
              <a:rPr lang="pt-BR" sz="5400" b="0" i="0" strike="noStrike" cap="none" spc="0" baseline="0" dirty="0">
                <a:solidFill>
                  <a:srgbClr val="000000"/>
                </a:solidFill>
                <a:effectLst>
                  <a:outerShdw blurRad="38100" dist="19050" dir="2700000" algn="tl" rotWithShape="0">
                    <a:srgbClr val="000000">
                      <a:alpha val="40000"/>
                    </a:srgbClr>
                  </a:outerShdw>
                </a:effectLst>
                <a:latin typeface="Calibri"/>
                <a:ea typeface="Calibri" charset="0"/>
                <a:cs typeface="Calibri" charset="0"/>
              </a:rPr>
              <a:t>5.</a:t>
            </a:r>
          </a:p>
        </p:txBody>
      </p:sp>
      <p:sp>
        <p:nvSpPr>
          <p:cNvPr id="5" name="Rectangle 4"/>
          <p:cNvSpPr/>
          <p:nvPr/>
        </p:nvSpPr>
        <p:spPr>
          <a:xfrm>
            <a:off x="593378" y="2339677"/>
            <a:ext cx="5348869" cy="3020538"/>
          </a:xfrm>
          <a:prstGeom prst="rect">
            <a:avLst/>
          </a:prstGeom>
        </p:spPr>
        <p:txBody>
          <a:bodyPr anchor="t">
            <a:spAutoFit/>
          </a:bodyPr>
          <a:lstStyle/>
          <a:p>
            <a:r>
              <a:rPr lang="pt-BR" sz="3200" b="0" i="0" strike="noStrike" cap="none" spc="0" baseline="0" dirty="0">
                <a:solidFill>
                  <a:srgbClr val="545456"/>
                </a:solidFill>
                <a:effectLst/>
                <a:latin typeface="Calibri"/>
                <a:ea typeface="Calibri" charset="0"/>
                <a:cs typeface="Calibri" charset="0"/>
              </a:rPr>
              <a:t>Estou na festa da minha agência. Bebi duas cervejas pequenas. Como não há táxis aqui, usarei o carro da minha agência para dirigir até a casa dos hóspedes.</a:t>
            </a:r>
            <a:endParaRPr lang="en-GB" sz="3200" dirty="0">
              <a:solidFill>
                <a:srgbClr val="545456"/>
              </a:solidFill>
              <a:latin typeface="Calibri" pitchFamily="34" charset="0"/>
              <a:cs typeface="Calibri" panose="020F0502020204030204" pitchFamily="34" charset="0"/>
            </a:endParaRPr>
          </a:p>
        </p:txBody>
      </p:sp>
      <p:pic>
        <p:nvPicPr>
          <p:cNvPr id="6" name="Picture 2" descr="Image result for traffic light">
            <a:extLst>
              <a:ext uri="{FF2B5EF4-FFF2-40B4-BE49-F238E27FC236}">
                <a16:creationId xmlns:a16="http://schemas.microsoft.com/office/drawing/2014/main" id="{7F9D7218-BFFD-4921-832D-FB496F189F2B}"/>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6930082" y="2627709"/>
            <a:ext cx="3168352" cy="4078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711033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1817514" y="2123653"/>
            <a:ext cx="7128793" cy="87517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4400" b="0" i="0" strike="noStrike" cap="none" spc="0" baseline="0" dirty="0">
                <a:solidFill>
                  <a:srgbClr val="545456"/>
                </a:solidFill>
                <a:effectLst/>
                <a:latin typeface="Calibri"/>
                <a:ea typeface="Calibri" charset="0"/>
                <a:cs typeface="Calibri" charset="0"/>
              </a:rPr>
              <a:t>Princípios Humanitários e Não Causar Danos</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a:blip r:embed="rId3">
              <a:extLst>
                <a:ext uri="{28A0092B-C50C-407E-A947-70E740481C1C}">
                  <a14:useLocalDpi xmlns:a14="http://schemas.microsoft.com/office/drawing/2010/main"/>
                </a:ext>
              </a:extLst>
            </a:blip>
            <a:stretch>
              <a:fill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a:blip r:embed="rId4">
              <a:extLst>
                <a:ext uri="{28A0092B-C50C-407E-A947-70E740481C1C}">
                  <a14:useLocalDpi xmlns:a14="http://schemas.microsoft.com/office/drawing/2010/main"/>
                </a:ext>
              </a:extLst>
            </a:blip>
            <a:stretch>
              <a:fill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a:blip r:embed="rId5">
              <a:extLst>
                <a:ext uri="{28A0092B-C50C-407E-A947-70E740481C1C}">
                  <a14:useLocalDpi xmlns:a14="http://schemas.microsoft.com/office/drawing/2010/main"/>
                </a:ext>
              </a:extLst>
            </a:blip>
            <a:stretch>
              <a:fill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itchFamily="34" charset="0"/>
            </a:endParaRPr>
          </a:p>
        </p:txBody>
      </p:sp>
    </p:spTree>
    <p:extLst>
      <p:ext uri="{BB962C8B-B14F-4D97-AF65-F5344CB8AC3E}">
        <p14:creationId xmlns:p14="http://schemas.microsoft.com/office/powerpoint/2010/main" val="414831471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500" y="395461"/>
            <a:ext cx="531073" cy="915314"/>
          </a:xfrm>
          <a:prstGeom prst="rect">
            <a:avLst/>
          </a:prstGeom>
          <a:noFill/>
        </p:spPr>
        <p:txBody>
          <a:bodyPr wrap="none" lIns="91440" tIns="45720" rIns="91440" bIns="45720">
            <a:spAutoFit/>
          </a:bodyPr>
          <a:lstStyle/>
          <a:p>
            <a:pPr algn="ctr"/>
            <a:r>
              <a:rPr lang="pt-BR" sz="5400" b="0" i="0" strike="noStrike" cap="none" spc="0" baseline="0" dirty="0">
                <a:solidFill>
                  <a:srgbClr val="000000"/>
                </a:solidFill>
                <a:effectLst>
                  <a:outerShdw blurRad="38100" dist="19050" dir="2700000" algn="tl" rotWithShape="0">
                    <a:srgbClr val="000000">
                      <a:alpha val="40000"/>
                    </a:srgbClr>
                  </a:outerShdw>
                </a:effectLst>
                <a:latin typeface="Calibri"/>
                <a:ea typeface="Calibri" charset="0"/>
                <a:cs typeface="Calibri" charset="0"/>
              </a:rPr>
              <a:t>6.</a:t>
            </a:r>
          </a:p>
        </p:txBody>
      </p:sp>
      <p:sp>
        <p:nvSpPr>
          <p:cNvPr id="5" name="Rectangle 4"/>
          <p:cNvSpPr/>
          <p:nvPr/>
        </p:nvSpPr>
        <p:spPr>
          <a:xfrm>
            <a:off x="593378" y="2339677"/>
            <a:ext cx="5348869" cy="3020538"/>
          </a:xfrm>
          <a:prstGeom prst="rect">
            <a:avLst/>
          </a:prstGeom>
        </p:spPr>
        <p:txBody>
          <a:bodyPr>
            <a:spAutoFit/>
          </a:bodyPr>
          <a:lstStyle/>
          <a:p>
            <a:r>
              <a:rPr lang="pt-BR" sz="3200" b="0" i="0" strike="noStrike" cap="none" spc="0" baseline="0" dirty="0">
                <a:solidFill>
                  <a:srgbClr val="545456"/>
                </a:solidFill>
                <a:effectLst/>
                <a:latin typeface="Calibri"/>
                <a:ea typeface="Calibri" charset="0"/>
                <a:cs typeface="Calibri" charset="0"/>
              </a:rPr>
              <a:t>Sou um responsável de segurança masculino no acampamento. Uma das beneficiárias me perguntou se eu quero sair e comer alguma coisa à noite. Ela tem 21 anos.</a:t>
            </a:r>
            <a:endParaRPr lang="en-GB" sz="3200" dirty="0">
              <a:solidFill>
                <a:srgbClr val="545456"/>
              </a:solidFill>
              <a:latin typeface="Calibri" pitchFamily="34" charset="0"/>
              <a:cs typeface="Calibri" panose="020F0502020204030204" pitchFamily="34" charset="0"/>
            </a:endParaRPr>
          </a:p>
        </p:txBody>
      </p:sp>
      <p:pic>
        <p:nvPicPr>
          <p:cNvPr id="6" name="Picture 2" descr="Image result for traffic light">
            <a:extLst>
              <a:ext uri="{FF2B5EF4-FFF2-40B4-BE49-F238E27FC236}">
                <a16:creationId xmlns:a16="http://schemas.microsoft.com/office/drawing/2014/main" id="{25872A99-9E7A-4B0A-A165-8B82A8D3E5A1}"/>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6930082" y="2627709"/>
            <a:ext cx="3168352" cy="4078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418379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500" y="395461"/>
            <a:ext cx="531073" cy="915314"/>
          </a:xfrm>
          <a:prstGeom prst="rect">
            <a:avLst/>
          </a:prstGeom>
          <a:noFill/>
        </p:spPr>
        <p:txBody>
          <a:bodyPr wrap="none" lIns="91440" tIns="45720" rIns="91440" bIns="45720">
            <a:spAutoFit/>
          </a:bodyPr>
          <a:lstStyle/>
          <a:p>
            <a:pPr algn="ctr"/>
            <a:r>
              <a:rPr lang="pt-BR" sz="5400" b="0" i="0" strike="noStrike" cap="none" spc="0" baseline="0" dirty="0">
                <a:solidFill>
                  <a:srgbClr val="000000"/>
                </a:solidFill>
                <a:effectLst>
                  <a:outerShdw blurRad="38100" dist="19050" dir="2700000" algn="tl" rotWithShape="0">
                    <a:srgbClr val="000000">
                      <a:alpha val="40000"/>
                    </a:srgbClr>
                  </a:outerShdw>
                </a:effectLst>
                <a:latin typeface="Calibri"/>
                <a:ea typeface="Calibri" charset="0"/>
                <a:cs typeface="Calibri" charset="0"/>
              </a:rPr>
              <a:t>7.</a:t>
            </a:r>
          </a:p>
        </p:txBody>
      </p:sp>
      <p:sp>
        <p:nvSpPr>
          <p:cNvPr id="5" name="Rectangle 4"/>
          <p:cNvSpPr/>
          <p:nvPr/>
        </p:nvSpPr>
        <p:spPr>
          <a:xfrm>
            <a:off x="593378" y="2339677"/>
            <a:ext cx="5348869" cy="3020538"/>
          </a:xfrm>
          <a:prstGeom prst="rect">
            <a:avLst/>
          </a:prstGeom>
        </p:spPr>
        <p:txBody>
          <a:bodyPr>
            <a:spAutoFit/>
          </a:bodyPr>
          <a:lstStyle/>
          <a:p>
            <a:r>
              <a:rPr lang="pt-BR" sz="3200" b="0" i="0" strike="noStrike" cap="none" spc="0" baseline="0" dirty="0">
                <a:solidFill>
                  <a:srgbClr val="545456"/>
                </a:solidFill>
                <a:effectLst/>
                <a:latin typeface="Calibri"/>
                <a:ea typeface="Calibri" charset="0"/>
                <a:cs typeface="Calibri" charset="0"/>
              </a:rPr>
              <a:t>Sou coordenador de logística. Meu primo está fazendo uma licitação. Eu disse ao meu gerente de linha que não posso participar do comitê de licitação. </a:t>
            </a:r>
            <a:endParaRPr lang="en-GB" sz="3200" dirty="0">
              <a:solidFill>
                <a:srgbClr val="545456"/>
              </a:solidFill>
              <a:latin typeface="Calibri" pitchFamily="34" charset="0"/>
              <a:cs typeface="Calibri" panose="020F0502020204030204" pitchFamily="34" charset="0"/>
            </a:endParaRPr>
          </a:p>
        </p:txBody>
      </p:sp>
      <p:pic>
        <p:nvPicPr>
          <p:cNvPr id="6" name="Picture 2" descr="Image result for traffic light">
            <a:extLst>
              <a:ext uri="{FF2B5EF4-FFF2-40B4-BE49-F238E27FC236}">
                <a16:creationId xmlns:a16="http://schemas.microsoft.com/office/drawing/2014/main" id="{3CFC53EF-7793-43CE-9281-F3C6A8D24C61}"/>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6930082" y="2627709"/>
            <a:ext cx="3168352" cy="4078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353829"/>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500" y="395461"/>
            <a:ext cx="531073" cy="915314"/>
          </a:xfrm>
          <a:prstGeom prst="rect">
            <a:avLst/>
          </a:prstGeom>
          <a:noFill/>
        </p:spPr>
        <p:txBody>
          <a:bodyPr wrap="none" lIns="91440" tIns="45720" rIns="91440" bIns="45720">
            <a:spAutoFit/>
          </a:bodyPr>
          <a:lstStyle/>
          <a:p>
            <a:pPr algn="ctr"/>
            <a:r>
              <a:rPr lang="pt-BR" sz="5400" b="0" i="0" strike="noStrike" cap="none" spc="0" baseline="0" dirty="0">
                <a:solidFill>
                  <a:srgbClr val="000000"/>
                </a:solidFill>
                <a:effectLst>
                  <a:outerShdw blurRad="38100" dist="19050" dir="2700000" algn="tl" rotWithShape="0">
                    <a:srgbClr val="000000">
                      <a:alpha val="40000"/>
                    </a:srgbClr>
                  </a:outerShdw>
                </a:effectLst>
                <a:latin typeface="Calibri"/>
                <a:ea typeface="Calibri" charset="0"/>
                <a:cs typeface="Calibri" charset="0"/>
              </a:rPr>
              <a:t>8.</a:t>
            </a:r>
          </a:p>
        </p:txBody>
      </p:sp>
      <p:sp>
        <p:nvSpPr>
          <p:cNvPr id="5" name="Rectangle 4"/>
          <p:cNvSpPr/>
          <p:nvPr/>
        </p:nvSpPr>
        <p:spPr>
          <a:xfrm>
            <a:off x="593378" y="2339677"/>
            <a:ext cx="5348869" cy="2044202"/>
          </a:xfrm>
          <a:prstGeom prst="rect">
            <a:avLst/>
          </a:prstGeom>
        </p:spPr>
        <p:txBody>
          <a:bodyPr anchor="t">
            <a:spAutoFit/>
          </a:bodyPr>
          <a:lstStyle/>
          <a:p>
            <a:r>
              <a:rPr lang="pt-BR" sz="3200" b="0" i="0" strike="noStrike" cap="none" spc="0" baseline="0" dirty="0">
                <a:solidFill>
                  <a:srgbClr val="545456"/>
                </a:solidFill>
                <a:effectLst/>
                <a:latin typeface="Calibri"/>
                <a:ea typeface="Calibri" charset="0"/>
                <a:cs typeface="Calibri" charset="0"/>
              </a:rPr>
              <a:t>Vi um colega assediar outro colega, mas isso é um problema de gestão, não meu. Vou ficar quieto.  </a:t>
            </a:r>
            <a:endParaRPr lang="en-GB" sz="3200" dirty="0">
              <a:solidFill>
                <a:srgbClr val="545456"/>
              </a:solidFill>
              <a:latin typeface="Calibri" pitchFamily="34" charset="0"/>
              <a:cs typeface="Calibri" panose="020F0502020204030204" pitchFamily="34" charset="0"/>
            </a:endParaRPr>
          </a:p>
        </p:txBody>
      </p:sp>
      <p:pic>
        <p:nvPicPr>
          <p:cNvPr id="6" name="Picture 2" descr="Image result for traffic light">
            <a:extLst>
              <a:ext uri="{FF2B5EF4-FFF2-40B4-BE49-F238E27FC236}">
                <a16:creationId xmlns:a16="http://schemas.microsoft.com/office/drawing/2014/main" id="{987694F7-A600-4BCF-9C7B-90EA99464B42}"/>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6930082" y="2627709"/>
            <a:ext cx="3168352" cy="4078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165226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500" y="395461"/>
            <a:ext cx="531073" cy="915314"/>
          </a:xfrm>
          <a:prstGeom prst="rect">
            <a:avLst/>
          </a:prstGeom>
          <a:noFill/>
        </p:spPr>
        <p:txBody>
          <a:bodyPr wrap="none" lIns="91440" tIns="45720" rIns="91440" bIns="45720">
            <a:spAutoFit/>
          </a:bodyPr>
          <a:lstStyle/>
          <a:p>
            <a:pPr algn="ctr"/>
            <a:r>
              <a:rPr lang="pt-BR" sz="5400" b="0" i="0" strike="noStrike" cap="none" spc="0" baseline="0" dirty="0">
                <a:solidFill>
                  <a:srgbClr val="000000"/>
                </a:solidFill>
                <a:effectLst>
                  <a:outerShdw blurRad="38100" dist="19050" dir="2700000" algn="tl" rotWithShape="0">
                    <a:srgbClr val="000000">
                      <a:alpha val="40000"/>
                    </a:srgbClr>
                  </a:outerShdw>
                </a:effectLst>
                <a:latin typeface="Calibri"/>
                <a:ea typeface="Calibri" charset="0"/>
                <a:cs typeface="Calibri" charset="0"/>
              </a:rPr>
              <a:t>9.</a:t>
            </a:r>
          </a:p>
        </p:txBody>
      </p:sp>
      <p:sp>
        <p:nvSpPr>
          <p:cNvPr id="5" name="Rectangle 4"/>
          <p:cNvSpPr/>
          <p:nvPr/>
        </p:nvSpPr>
        <p:spPr>
          <a:xfrm>
            <a:off x="593378" y="2339677"/>
            <a:ext cx="5348869" cy="3020538"/>
          </a:xfrm>
          <a:prstGeom prst="rect">
            <a:avLst/>
          </a:prstGeom>
        </p:spPr>
        <p:txBody>
          <a:bodyPr>
            <a:spAutoFit/>
          </a:bodyPr>
          <a:lstStyle/>
          <a:p>
            <a:r>
              <a:rPr lang="pt-BR" sz="3200" b="0" i="0" strike="noStrike" cap="none" spc="0" baseline="0" dirty="0">
                <a:solidFill>
                  <a:srgbClr val="545456"/>
                </a:solidFill>
                <a:effectLst/>
                <a:latin typeface="Calibri"/>
                <a:ea typeface="Calibri" charset="0"/>
                <a:cs typeface="Calibri" charset="0"/>
              </a:rPr>
              <a:t>Os regulamentos de segurança dizem que temos que estar fora do escritório até às 19h. No entanto, o prazo final para a proposta é esta noite e ficarei até 20h para terminá-la.</a:t>
            </a:r>
            <a:endParaRPr lang="en-GB" sz="3200" dirty="0">
              <a:solidFill>
                <a:srgbClr val="545456"/>
              </a:solidFill>
              <a:latin typeface="Calibri" pitchFamily="34" charset="0"/>
              <a:cs typeface="Calibri" panose="020F0502020204030204" pitchFamily="34" charset="0"/>
            </a:endParaRPr>
          </a:p>
        </p:txBody>
      </p:sp>
      <p:pic>
        <p:nvPicPr>
          <p:cNvPr id="6" name="Picture 2" descr="Image result for traffic light">
            <a:extLst>
              <a:ext uri="{FF2B5EF4-FFF2-40B4-BE49-F238E27FC236}">
                <a16:creationId xmlns:a16="http://schemas.microsoft.com/office/drawing/2014/main" id="{462B3D4E-2301-41F1-9CC8-CDA2D9FA5AE3}"/>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6930082" y="2627709"/>
            <a:ext cx="3168352" cy="4078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5219627"/>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7495" y="395461"/>
            <a:ext cx="879083" cy="915314"/>
          </a:xfrm>
          <a:prstGeom prst="rect">
            <a:avLst/>
          </a:prstGeom>
          <a:noFill/>
        </p:spPr>
        <p:txBody>
          <a:bodyPr wrap="none" lIns="91440" tIns="45720" rIns="91440" bIns="45720">
            <a:spAutoFit/>
          </a:bodyPr>
          <a:lstStyle/>
          <a:p>
            <a:pPr algn="ctr"/>
            <a:r>
              <a:rPr lang="pt-BR" sz="5400" b="0" i="0" strike="noStrike" cap="none" spc="0" baseline="0" dirty="0">
                <a:solidFill>
                  <a:srgbClr val="000000"/>
                </a:solidFill>
                <a:effectLst>
                  <a:outerShdw blurRad="38100" dist="19050" dir="2700000" algn="tl" rotWithShape="0">
                    <a:srgbClr val="000000">
                      <a:alpha val="40000"/>
                    </a:srgbClr>
                  </a:outerShdw>
                </a:effectLst>
                <a:latin typeface="Calibri"/>
                <a:ea typeface="Calibri" charset="0"/>
                <a:cs typeface="Calibri" charset="0"/>
              </a:rPr>
              <a:t>10.</a:t>
            </a:r>
          </a:p>
        </p:txBody>
      </p:sp>
      <p:sp>
        <p:nvSpPr>
          <p:cNvPr id="5" name="Rectangle 4"/>
          <p:cNvSpPr/>
          <p:nvPr/>
        </p:nvSpPr>
        <p:spPr>
          <a:xfrm>
            <a:off x="593378" y="2339677"/>
            <a:ext cx="5348869" cy="3508705"/>
          </a:xfrm>
          <a:prstGeom prst="rect">
            <a:avLst/>
          </a:prstGeom>
        </p:spPr>
        <p:txBody>
          <a:bodyPr>
            <a:spAutoFit/>
          </a:bodyPr>
          <a:lstStyle/>
          <a:p>
            <a:r>
              <a:rPr lang="pt-BR" sz="3200" b="0" i="0" strike="noStrike" cap="none" spc="0" baseline="0" dirty="0">
                <a:solidFill>
                  <a:srgbClr val="545456"/>
                </a:solidFill>
                <a:effectLst/>
                <a:latin typeface="Calibri"/>
                <a:ea typeface="Calibri" charset="0"/>
                <a:cs typeface="Calibri" charset="0"/>
              </a:rPr>
              <a:t>O soldado estava muito amedrontado no posto de controle e, no final, paguei USD 15 a ele para passar. Liguei imediatamente para a gerente de segurança e disse a ela o que aconteceu.  </a:t>
            </a:r>
            <a:endParaRPr lang="en-GB" sz="3200" dirty="0">
              <a:solidFill>
                <a:srgbClr val="545456"/>
              </a:solidFill>
              <a:latin typeface="Calibri" pitchFamily="34" charset="0"/>
              <a:cs typeface="Calibri" panose="020F0502020204030204" pitchFamily="34" charset="0"/>
            </a:endParaRPr>
          </a:p>
        </p:txBody>
      </p:sp>
      <p:pic>
        <p:nvPicPr>
          <p:cNvPr id="6" name="Picture 2" descr="Image result for traffic light">
            <a:extLst>
              <a:ext uri="{FF2B5EF4-FFF2-40B4-BE49-F238E27FC236}">
                <a16:creationId xmlns:a16="http://schemas.microsoft.com/office/drawing/2014/main" id="{2F42248F-1AE5-49AC-83DD-A65CFFBA0588}"/>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6930082" y="2627709"/>
            <a:ext cx="3168352" cy="4078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2935179"/>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7495" y="395461"/>
            <a:ext cx="879083" cy="915314"/>
          </a:xfrm>
          <a:prstGeom prst="rect">
            <a:avLst/>
          </a:prstGeom>
          <a:noFill/>
        </p:spPr>
        <p:txBody>
          <a:bodyPr wrap="none" lIns="91440" tIns="45720" rIns="91440" bIns="45720">
            <a:spAutoFit/>
          </a:bodyPr>
          <a:lstStyle/>
          <a:p>
            <a:pPr algn="ctr"/>
            <a:r>
              <a:rPr lang="pt-BR" sz="5400" b="0" i="0" strike="noStrike" cap="none" spc="0" baseline="0" dirty="0">
                <a:solidFill>
                  <a:srgbClr val="000000"/>
                </a:solidFill>
                <a:effectLst>
                  <a:outerShdw blurRad="38100" dist="19050" dir="2700000" algn="tl" rotWithShape="0">
                    <a:srgbClr val="000000">
                      <a:alpha val="40000"/>
                    </a:srgbClr>
                  </a:outerShdw>
                </a:effectLst>
                <a:latin typeface="Calibri"/>
                <a:ea typeface="Calibri" charset="0"/>
                <a:cs typeface="Calibri" charset="0"/>
              </a:rPr>
              <a:t>11.</a:t>
            </a:r>
          </a:p>
        </p:txBody>
      </p:sp>
      <p:sp>
        <p:nvSpPr>
          <p:cNvPr id="5" name="Rectangle 4"/>
          <p:cNvSpPr/>
          <p:nvPr/>
        </p:nvSpPr>
        <p:spPr>
          <a:xfrm>
            <a:off x="593378" y="1689563"/>
            <a:ext cx="6054721" cy="4973208"/>
          </a:xfrm>
          <a:prstGeom prst="rect">
            <a:avLst/>
          </a:prstGeom>
        </p:spPr>
        <p:txBody>
          <a:bodyPr wrap="square" anchor="t">
            <a:spAutoFit/>
          </a:bodyPr>
          <a:lstStyle/>
          <a:p>
            <a:r>
              <a:rPr lang="pt-BR" sz="3200" b="0" i="0" strike="noStrike" cap="none" spc="0" baseline="0" dirty="0">
                <a:solidFill>
                  <a:srgbClr val="545456"/>
                </a:solidFill>
                <a:effectLst/>
                <a:latin typeface="Calibri"/>
                <a:ea typeface="Calibri" charset="0"/>
                <a:cs typeface="Calibri" charset="0"/>
              </a:rPr>
              <a:t>Sou gerente de acampamento e atualmente estou organizando a seleção de um comitê de gestão de acampamentos. Um respeitado membro da comunidade foi acusado de violência sexual por outros membros, no entanto, a violência sexual e a exploração sexual por ministros, médicos e professores é muito rara.</a:t>
            </a:r>
          </a:p>
        </p:txBody>
      </p:sp>
      <p:pic>
        <p:nvPicPr>
          <p:cNvPr id="6" name="Picture 2" descr="Image result for traffic light">
            <a:extLst>
              <a:ext uri="{FF2B5EF4-FFF2-40B4-BE49-F238E27FC236}">
                <a16:creationId xmlns:a16="http://schemas.microsoft.com/office/drawing/2014/main" id="{7ACC60D2-5BE6-402B-A8A7-B44D639AE9AB}"/>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6930082" y="2627709"/>
            <a:ext cx="3168352" cy="4078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0669234"/>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699" y="1422400"/>
            <a:ext cx="9650413" cy="5453781"/>
          </a:xfrm>
        </p:spPr>
        <p:txBody>
          <a:bodyPr anchor="ctr" anchorCtr="0"/>
          <a:lstStyle/>
          <a:p>
            <a:pPr marL="0" indent="0">
              <a:buNone/>
            </a:pPr>
            <a:r>
              <a:rPr lang="pt-BR" sz="2800" b="0" i="0" strike="noStrike" cap="none" spc="0" baseline="0" dirty="0">
                <a:solidFill>
                  <a:srgbClr val="545456"/>
                </a:solidFill>
                <a:effectLst/>
                <a:latin typeface="Calibri"/>
                <a:ea typeface="Calibri" charset="0"/>
                <a:cs typeface="Calibri" charset="0"/>
              </a:rPr>
              <a:t>Todo os funcionários que trabalham em um acampamento e estruturas semelhantes a acampamentos devem ser treinados nos Princípios Humanitários e Não Causar Danos (um dos Princípios de Proteção) e assinar e cumprir o Código de Conduta </a:t>
            </a:r>
          </a:p>
          <a:p>
            <a:pPr marL="0" indent="0">
              <a:buNone/>
            </a:pPr>
            <a:endParaRPr lang="en-US" sz="2800" dirty="0">
              <a:solidFill>
                <a:srgbClr val="545456"/>
              </a:solidFill>
              <a:latin typeface="Calibri" pitchFamily="34" charset="0"/>
              <a:cs typeface="Calibri" panose="020F0502020204030204" pitchFamily="34" charset="0"/>
            </a:endParaRPr>
          </a:p>
          <a:p>
            <a:pPr marL="0" indent="0">
              <a:buNone/>
            </a:pPr>
            <a:r>
              <a:rPr lang="pt-BR" sz="2800" b="0" i="0" strike="noStrike" cap="none" spc="0" baseline="0" dirty="0">
                <a:solidFill>
                  <a:srgbClr val="545456"/>
                </a:solidFill>
                <a:effectLst/>
                <a:latin typeface="Calibri"/>
                <a:ea typeface="Calibri" charset="0"/>
                <a:cs typeface="Calibri" charset="0"/>
              </a:rPr>
              <a:t>O Código de Conduta exige que o abuso sexual, a exploração de beneficiários e a violação dos princípios humanitários sejam relatados. </a:t>
            </a:r>
          </a:p>
          <a:p>
            <a:pPr marL="0" indent="0">
              <a:buNone/>
            </a:pPr>
            <a:endParaRPr lang="en-US" sz="2800" dirty="0">
              <a:solidFill>
                <a:srgbClr val="545456"/>
              </a:solidFill>
              <a:latin typeface="Calibri" pitchFamily="34" charset="0"/>
              <a:cs typeface="Calibri" panose="020F0502020204030204" pitchFamily="34" charset="0"/>
            </a:endParaRPr>
          </a:p>
          <a:p>
            <a:pPr marL="0" indent="0">
              <a:buNone/>
            </a:pPr>
            <a:r>
              <a:rPr lang="pt-BR" sz="2800" b="0" i="0" strike="noStrike" cap="none" spc="0" baseline="0" dirty="0">
                <a:solidFill>
                  <a:srgbClr val="545456"/>
                </a:solidFill>
                <a:effectLst/>
                <a:latin typeface="Calibri"/>
                <a:ea typeface="Calibri" charset="0"/>
                <a:cs typeface="Calibri" charset="0"/>
              </a:rPr>
              <a:t>A equipe do acampamento deve ser treinada em PSEA pelo ponto central da PSEA na operação ou no país.</a:t>
            </a:r>
          </a:p>
          <a:p>
            <a:pPr marL="0" indent="0">
              <a:buNone/>
            </a:pPr>
            <a:endParaRPr lang="en-US" sz="2800" dirty="0">
              <a:solidFill>
                <a:srgbClr val="545456"/>
              </a:solidFill>
              <a:latin typeface="Calibri" pitchFamily="34" charset="0"/>
              <a:cs typeface="Calibri" panose="020F0502020204030204" pitchFamily="34" charset="0"/>
            </a:endParaRPr>
          </a:p>
        </p:txBody>
      </p:sp>
      <p:pic>
        <p:nvPicPr>
          <p:cNvPr id="1026" name="Picture 2" descr="https://westeurope1-mediap.svc.ms/transform/thumbnail?provider=spo&amp;inputFormat=jpg&amp;cs=fFNQTw&amp;docid=https%3A%2F%2Fiomint.sharepoint.com%3A443%2F_api%2Fv2.0%2Fdrives%2Fb!y_Smz80uF026nIPxm5xPqnU063L04P1Cq1yr4I1nPNvghSZNwz4mRaM3vALGs5Yc%2Fitems%2F0167KQUMR37S47MOG54BDLW5KZWQQU6UOU%3Fversion%3DPublished&amp;access_token=eyJ0eXAiOiJKV1QiLCJhbGciOiJub25lIn0.eyJhdWQiOiIwMDAwMDAwMy0wMDAwLTBmZjEtY2UwMC0wMDAwMDAwMDAwMDAvaW9taW50LnNoYXJlcG9pbnQuY29tQDE1ODgyNjJkLTIzZmItNDNiNC1iZDZlLWJjZTQ5YzhlNjE4NiIsImlzcyI6IjAwMDAwMDAzLTAwMDAtMGZmMS1jZTAwLTAwMDAwMDAwMDAwMCIsIm5iZiI6IjE1Mzg3NDc0MDUiLCJleHAiOiIxNTM4NzY5MDA1IiwiZW5kcG9pbnR1cmwiOiJBYWlXeTlURkVIR2tqN2dCTjdJTUdOVFJHNTBwSkZwOVhoV3FoMW5sWVlBPSIsImVuZHBvaW50dXJsTGVuZ3RoIjoiMTEzIiwiaXNsb29wYmFjayI6IlRydWUiLCJjaWQiOiJZV1UyWVRrMU9XVXRZekJpTWkwd01EQXdMVE0zTVRBdE5UZzRPR1poT1RBNE1EQmsiLCJ2ZXIiOiJoYXNoZWRwcm9vZnRva2VuIiwic2l0ZWlkIjoiWTJaaE5tWTBZMkl0TW1WalpDMDBaREUzTFdKaE9XTXRPRE5tTVRsaU9XTTBabUZoIiwic2lnbmluX3N0YXRlIjoiW1wia21zaVwiXSIsIm5hbWVpZCI6IjAjLmZ8bWVtYmVyc2hpcHxla2FyYXBhbmRpQGlvbS5pbnQiLCJuaWkiOiJtaWNyb3NvZnQuc2hhcmVwb2ludCIsImlzdXNlciI6InRydWUiLCJjYWNoZWtleSI6IjBoLmZ8bWVtYmVyc2hpcHwxMDAzM2ZmZmE5MTUzOTI4QGxpdmUuY29tIiwidHQiOiIwIiwidXNlUGVyc2lzdGVudENvb2tpZSI6IjMifQ.aUcreEhXWmFoTnRCUjFkQUlWM3BBbkVEVG5nU0tXb3BUNDhHVzZXNm9pTT0&amp;encodeFailures=1&amp;width=786&amp;height=520&amp;srcWidth=4928&amp;srcHeight=3264">
            <a:extLst>
              <a:ext uri="{FF2B5EF4-FFF2-40B4-BE49-F238E27FC236}">
                <a16:creationId xmlns:a16="http://schemas.microsoft.com/office/drawing/2014/main" id="{CA68DA68-D280-448B-A45F-89D0C83A825A}"/>
              </a:ext>
            </a:extLst>
          </p:cNvPr>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7634" y="-1"/>
            <a:ext cx="11426740" cy="7559675"/>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charset="0"/>
                <a:cs typeface="Calibri" charset="0"/>
              </a:rPr>
              <a:t>    Mensagem principal                      </a:t>
            </a:r>
          </a:p>
        </p:txBody>
      </p:sp>
    </p:spTree>
    <p:extLst>
      <p:ext uri="{BB962C8B-B14F-4D97-AF65-F5344CB8AC3E}">
        <p14:creationId xmlns:p14="http://schemas.microsoft.com/office/powerpoint/2010/main" val="937445201"/>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westeurope1-mediap.svc.ms/transform/thumbnail?provider=spo&amp;inputFormat=jpg&amp;cs=fFNQTw&amp;docid=https%3A%2F%2Fiomint.sharepoint.com%3A443%2F_api%2Fv2.0%2Fdrives%2Fb!y_Smz80uF026nIPxm5xPqnU063L04P1Cq1yr4I1nPNvghSZNwz4mRaM3vALGs5Yc%2Fitems%2F0167KQUMR37S47MOG54BDLW5KZWQQU6UOU%3Fversion%3DPublished&amp;access_token=eyJ0eXAiOiJKV1QiLCJhbGciOiJub25lIn0.eyJhdWQiOiIwMDAwMDAwMy0wMDAwLTBmZjEtY2UwMC0wMDAwMDAwMDAwMDAvaW9taW50LnNoYXJlcG9pbnQuY29tQDE1ODgyNjJkLTIzZmItNDNiNC1iZDZlLWJjZTQ5YzhlNjE4NiIsImlzcyI6IjAwMDAwMDAzLTAwMDAtMGZmMS1jZTAwLTAwMDAwMDAwMDAwMCIsIm5iZiI6IjE1Mzg3NDc0MDUiLCJleHAiOiIxNTM4NzY5MDA1IiwiZW5kcG9pbnR1cmwiOiJBYWlXeTlURkVIR2tqN2dCTjdJTUdOVFJHNTBwSkZwOVhoV3FoMW5sWVlBPSIsImVuZHBvaW50dXJsTGVuZ3RoIjoiMTEzIiwiaXNsb29wYmFjayI6IlRydWUiLCJjaWQiOiJZV1UyWVRrMU9XVXRZekJpTWkwd01EQXdMVE0zTVRBdE5UZzRPR1poT1RBNE1EQmsiLCJ2ZXIiOiJoYXNoZWRwcm9vZnRva2VuIiwic2l0ZWlkIjoiWTJaaE5tWTBZMkl0TW1WalpDMDBaREUzTFdKaE9XTXRPRE5tTVRsaU9XTTBabUZoIiwic2lnbmluX3N0YXRlIjoiW1wia21zaVwiXSIsIm5hbWVpZCI6IjAjLmZ8bWVtYmVyc2hpcHxla2FyYXBhbmRpQGlvbS5pbnQiLCJuaWkiOiJtaWNyb3NvZnQuc2hhcmVwb2ludCIsImlzdXNlciI6InRydWUiLCJjYWNoZWtleSI6IjBoLmZ8bWVtYmVyc2hpcHwxMDAzM2ZmZmE5MTUzOTI4QGxpdmUuY29tIiwidHQiOiIwIiwidXNlUGVyc2lzdGVudENvb2tpZSI6IjMifQ.aUcreEhXWmFoTnRCUjFkQUlWM3BBbkVEVG5nU0tXb3BUNDhHVzZXNm9pTT0&amp;encodeFailures=1&amp;width=786&amp;height=520&amp;srcWidth=4928&amp;srcHeight=3264">
            <a:extLst>
              <a:ext uri="{FF2B5EF4-FFF2-40B4-BE49-F238E27FC236}">
                <a16:creationId xmlns:a16="http://schemas.microsoft.com/office/drawing/2014/main" id="{CA68DA68-D280-448B-A45F-89D0C83A825A}"/>
              </a:ext>
            </a:extLst>
          </p:cNvPr>
          <p:cNvPicPr>
            <a:picLocks noChangeAspect="1" noChangeArrowheads="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3231"/>
                    </a14:imgEffect>
                    <a14:imgEffect>
                      <a14:brightnessContrast bright="20000"/>
                    </a14:imgEffect>
                  </a14:imgLayer>
                </a14:imgProps>
              </a:ext>
              <a:ext uri="{28A0092B-C50C-407E-A947-70E740481C1C}">
                <a14:useLocalDpi xmlns:a14="http://schemas.microsoft.com/office/drawing/2010/main"/>
              </a:ext>
            </a:extLst>
          </a:blip>
          <a:stretch>
            <a:fillRect/>
          </a:stretch>
        </p:blipFill>
        <p:spPr bwMode="auto">
          <a:xfrm>
            <a:off x="-7634" y="-1"/>
            <a:ext cx="11426740" cy="755967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593378" y="1835621"/>
            <a:ext cx="10369152" cy="5328592"/>
          </a:xfrm>
        </p:spPr>
        <p:txBody>
          <a:bodyPr anchor="ctr" anchorCtr="0"/>
          <a:lstStyle/>
          <a:p>
            <a:pPr marL="0" indent="0">
              <a:buNone/>
            </a:pPr>
            <a:r>
              <a:rPr lang="pt-BR" sz="2800" b="0" i="0" strike="noStrike" cap="none" spc="0" baseline="0" dirty="0">
                <a:solidFill>
                  <a:srgbClr val="000000"/>
                </a:solidFill>
                <a:effectLst/>
                <a:latin typeface="Calibri"/>
                <a:ea typeface="Calibri" charset="0"/>
                <a:cs typeface="Calibri" charset="0"/>
              </a:rPr>
              <a:t>Todo os funcionários que trabalham em um acampamento e estruturas semelhantes a acampamentos devem ser treinados nos Princípios Humanitários e Não Causar Danos (um dos Princípios de Proteção) e assinar e cumprir o Código de Conduta </a:t>
            </a:r>
          </a:p>
          <a:p>
            <a:pPr marL="0" indent="0">
              <a:buNone/>
            </a:pPr>
            <a:endParaRPr lang="en-US" sz="2800" dirty="0">
              <a:latin typeface="Calibri" pitchFamily="34" charset="0"/>
              <a:cs typeface="Calibri" panose="020F0502020204030204" pitchFamily="34" charset="0"/>
            </a:endParaRPr>
          </a:p>
          <a:p>
            <a:pPr marL="0" indent="0">
              <a:buNone/>
            </a:pPr>
            <a:r>
              <a:rPr lang="pt-BR" sz="2800" b="0" i="0" strike="noStrike" cap="none" spc="0" baseline="0" dirty="0">
                <a:solidFill>
                  <a:srgbClr val="000000"/>
                </a:solidFill>
                <a:effectLst/>
                <a:latin typeface="Calibri"/>
                <a:ea typeface="Calibri" charset="0"/>
                <a:cs typeface="Calibri" charset="0"/>
              </a:rPr>
              <a:t>O Código de Conduta exige que o abuso sexual, a exploração de beneficiários e a violação dos princípios humanitários sejam relatados. </a:t>
            </a:r>
          </a:p>
          <a:p>
            <a:pPr marL="0" indent="0">
              <a:buNone/>
            </a:pPr>
            <a:endParaRPr lang="en-US" sz="2800" dirty="0">
              <a:latin typeface="Calibri" pitchFamily="34" charset="0"/>
              <a:cs typeface="Calibri" panose="020F0502020204030204" pitchFamily="34" charset="0"/>
            </a:endParaRPr>
          </a:p>
          <a:p>
            <a:pPr marL="0" indent="0">
              <a:buNone/>
            </a:pPr>
            <a:r>
              <a:rPr lang="pt-BR" sz="2800" b="0" i="0" strike="noStrike" cap="none" spc="0" baseline="0" dirty="0">
                <a:solidFill>
                  <a:srgbClr val="000000"/>
                </a:solidFill>
                <a:effectLst/>
                <a:latin typeface="Calibri"/>
                <a:ea typeface="Calibri" charset="0"/>
                <a:cs typeface="Calibri" charset="0"/>
              </a:rPr>
              <a:t>A equipe do acampamento deve ser treinada em PSEA pelo ponto central da PSEA na operação ou no país.</a:t>
            </a:r>
          </a:p>
          <a:p>
            <a:pPr marL="0" indent="0">
              <a:buNone/>
            </a:pPr>
            <a:endParaRPr lang="en-US" sz="2800" dirty="0">
              <a:latin typeface="Calibri" pitchFamily="34" charset="0"/>
              <a:cs typeface="Calibri" panose="020F0502020204030204" pitchFamily="34" charset="0"/>
            </a:endParaRPr>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charset="0"/>
                <a:cs typeface="Calibri" charset="0"/>
              </a:rPr>
              <a:t>    Mensagem principal                      </a:t>
            </a:r>
          </a:p>
        </p:txBody>
      </p:sp>
    </p:spTree>
    <p:extLst>
      <p:ext uri="{BB962C8B-B14F-4D97-AF65-F5344CB8AC3E}">
        <p14:creationId xmlns:p14="http://schemas.microsoft.com/office/powerpoint/2010/main" val="2654996807"/>
      </p:ext>
    </p:extLst>
  </p:cSld>
  <p:clrMapOvr>
    <a:masterClrMapping/>
  </p:clrMapOvr>
  <p:transition spd="slow">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p:txBody>
          <a:bodyPr/>
          <a:lstStyle/>
          <a:p>
            <a:endParaRPr dirty="0"/>
          </a:p>
        </p:txBody>
      </p:sp>
      <p:sp>
        <p:nvSpPr>
          <p:cNvPr id="4" name="Title 3"/>
          <p:cNvSpPr>
            <a:spLocks noGrp="1"/>
          </p:cNvSpPr>
          <p:nvPr>
            <p:ph type="ctrTitle"/>
          </p:nvPr>
        </p:nvSpPr>
        <p:spPr/>
        <p:txBody>
          <a:bodyPr/>
          <a:lstStyle/>
          <a:p>
            <a:r>
              <a:rPr lang="pt-BR" sz="4800" b="0" i="0" strike="noStrike" cap="none" spc="0" baseline="0" dirty="0">
                <a:solidFill>
                  <a:srgbClr val="FFFFFF"/>
                </a:solidFill>
                <a:effectLst/>
                <a:latin typeface="Calibri"/>
                <a:ea typeface="Calibri" charset="0"/>
                <a:cs typeface="Calibri" charset="0"/>
              </a:rPr>
              <a:t>Perguntas</a:t>
            </a:r>
          </a:p>
        </p:txBody>
      </p:sp>
      <p:sp>
        <p:nvSpPr>
          <p:cNvPr id="5" name="Subtitle 4"/>
          <p:cNvSpPr>
            <a:spLocks noGrp="1"/>
          </p:cNvSpPr>
          <p:nvPr>
            <p:ph type="subTitle" idx="1"/>
          </p:nvPr>
        </p:nvSpPr>
        <p:spPr/>
        <p:txBody>
          <a:bodyPr/>
          <a:lstStyle/>
          <a:p>
            <a:endParaRPr lang="es-ES_tradnl" dirty="0"/>
          </a:p>
        </p:txBody>
      </p:sp>
    </p:spTree>
    <p:extLst>
      <p:ext uri="{BB962C8B-B14F-4D97-AF65-F5344CB8AC3E}">
        <p14:creationId xmlns:p14="http://schemas.microsoft.com/office/powerpoint/2010/main" val="41405584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pt-BR" sz="4000" b="1" i="0" strike="noStrike" cap="none" spc="0" baseline="0" dirty="0">
                <a:solidFill>
                  <a:srgbClr val="2A87C8"/>
                </a:solidFill>
                <a:effectLst/>
                <a:latin typeface="Calibri"/>
                <a:ea typeface="Calibri" charset="0"/>
                <a:cs typeface="Calibri" charset="0"/>
              </a:rPr>
              <a:t>Trabalho em grupo</a:t>
            </a:r>
            <a:r>
              <a:rPr lang="pt-BR" sz="4000" b="0" i="0" strike="noStrike" cap="none" spc="0" baseline="0" dirty="0">
                <a:solidFill>
                  <a:srgbClr val="2A87C8"/>
                </a:solidFill>
                <a:effectLst/>
                <a:latin typeface="Calibri"/>
                <a:ea typeface="Calibri" charset="0"/>
                <a:cs typeface="Calibri" charset="0"/>
              </a:rPr>
              <a:t>				     10’</a:t>
            </a:r>
            <a:br>
              <a:rPr sz="4000" dirty="0"/>
            </a:br>
            <a:r>
              <a:rPr lang="pt-BR" sz="4000" b="0" i="0" strike="noStrike" cap="none" spc="0" baseline="0" dirty="0">
                <a:solidFill>
                  <a:srgbClr val="2A87C8"/>
                </a:solidFill>
                <a:effectLst/>
                <a:latin typeface="Calibri"/>
                <a:ea typeface="Calibri" charset="0"/>
                <a:cs typeface="Calibri" charset="0"/>
              </a:rPr>
              <a:t>Práticas boas e más </a:t>
            </a:r>
            <a:br>
              <a:rPr sz="4000" dirty="0"/>
            </a:br>
            <a:endParaRPr lang="es-ES_tradnl" dirty="0">
              <a:solidFill>
                <a:srgbClr val="FF0000"/>
              </a:solidFill>
              <a:latin typeface="Calibri" pitchFamily="34" charset="0"/>
              <a:cs typeface="Calibri" panose="020F0502020204030204" pitchFamily="34" charset="0"/>
            </a:endParaRPr>
          </a:p>
        </p:txBody>
      </p:sp>
      <p:sp>
        <p:nvSpPr>
          <p:cNvPr id="3" name="Content Placeholder 2"/>
          <p:cNvSpPr>
            <a:spLocks noGrp="1"/>
          </p:cNvSpPr>
          <p:nvPr>
            <p:ph idx="1"/>
          </p:nvPr>
        </p:nvSpPr>
        <p:spPr>
          <a:xfrm>
            <a:off x="438111" y="2123653"/>
            <a:ext cx="4403739" cy="4895031"/>
          </a:xfrm>
        </p:spPr>
        <p:txBody>
          <a:bodyPr/>
          <a:lstStyle/>
          <a:p>
            <a:pPr marL="0" indent="0" algn="l">
              <a:buNone/>
            </a:pPr>
            <a:r>
              <a:rPr lang="pt-BR" sz="2800" b="1" i="0" strike="noStrike" cap="none" spc="0" baseline="0" dirty="0">
                <a:solidFill>
                  <a:srgbClr val="545456"/>
                </a:solidFill>
                <a:effectLst/>
                <a:latin typeface="Calibri"/>
                <a:ea typeface="Calibri" charset="0"/>
                <a:cs typeface="Calibri" charset="0"/>
              </a:rPr>
              <a:t>Trabalhe com seu grupo para definir um Princípio Humanitário ou Não Causar Danos</a:t>
            </a:r>
          </a:p>
          <a:p>
            <a:pPr algn="l"/>
            <a:endParaRPr lang="en-GB" sz="2800" b="1" dirty="0">
              <a:solidFill>
                <a:srgbClr val="545456"/>
              </a:solidFill>
              <a:latin typeface="Calibri" pitchFamily="34" charset="0"/>
              <a:cs typeface="Calibri" panose="020F0502020204030204" pitchFamily="34" charset="0"/>
            </a:endParaRPr>
          </a:p>
          <a:p>
            <a:pPr algn="l"/>
            <a:r>
              <a:rPr lang="pt-BR" sz="2800" b="0" i="0" strike="noStrike" cap="none" spc="0" baseline="0" dirty="0">
                <a:solidFill>
                  <a:srgbClr val="545456"/>
                </a:solidFill>
                <a:effectLst/>
                <a:latin typeface="Calibri"/>
                <a:ea typeface="Calibri" charset="0"/>
                <a:cs typeface="Calibri" charset="0"/>
              </a:rPr>
              <a:t>Dê um exemplo de boa prática e/ou má prática.</a:t>
            </a:r>
          </a:p>
          <a:p>
            <a:pPr algn="l"/>
            <a:r>
              <a:rPr lang="pt-BR" sz="2800" b="0" i="0" strike="noStrike" cap="none" spc="0" baseline="0" dirty="0">
                <a:solidFill>
                  <a:srgbClr val="545456"/>
                </a:solidFill>
                <a:effectLst/>
                <a:latin typeface="Calibri"/>
                <a:ea typeface="Calibri" charset="0"/>
                <a:cs typeface="Calibri" charset="0"/>
              </a:rPr>
              <a:t>Apresente seu trabalho em plenário. </a:t>
            </a:r>
            <a:endParaRPr lang="es-ES_tradnl" sz="2800" dirty="0">
              <a:solidFill>
                <a:srgbClr val="545456"/>
              </a:solidFill>
              <a:latin typeface="Calibri" pitchFamily="34" charset="0"/>
              <a:cs typeface="Calibri" panose="020F0502020204030204"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07532" y="2123653"/>
            <a:ext cx="5577401" cy="3718267"/>
          </a:xfrm>
          <a:prstGeom prst="rect">
            <a:avLst/>
          </a:prstGeom>
        </p:spPr>
      </p:pic>
      <p:pic>
        <p:nvPicPr>
          <p:cNvPr id="6" name="Picture 5" descr="group work logo.png"/>
          <p:cNvPicPr>
            <a:picLocks noChangeAspect="1"/>
          </p:cNvPicPr>
          <p:nvPr/>
        </p:nvPicPr>
        <p:blipFill>
          <a:blip r:embed="rId4">
            <a:extLst>
              <a:ext uri="{28A0092B-C50C-407E-A947-70E740481C1C}">
                <a14:useLocalDpi xmlns:a14="http://schemas.microsoft.com/office/drawing/2010/main"/>
              </a:ext>
            </a:extLst>
          </a:blip>
          <a:stretch>
            <a:fillRect/>
          </a:stretch>
        </p:blipFill>
        <p:spPr bwMode="auto">
          <a:xfrm>
            <a:off x="9187008" y="438406"/>
            <a:ext cx="1152525"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44267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z="4000" b="1" i="0" strike="noStrike" cap="none" spc="0" baseline="0" dirty="0">
                <a:solidFill>
                  <a:srgbClr val="2A87C8"/>
                </a:solidFill>
                <a:effectLst/>
                <a:latin typeface="Calibri"/>
                <a:ea typeface="Calibri" charset="0"/>
                <a:cs typeface="Calibri" charset="0"/>
              </a:rPr>
              <a:t>Vídeos</a:t>
            </a:r>
          </a:p>
        </p:txBody>
      </p:sp>
      <p:pic>
        <p:nvPicPr>
          <p:cNvPr id="6" name="Picture 5">
            <a:hlinkClick r:id="rId3"/>
            <a:extLst>
              <a:ext uri="{FF2B5EF4-FFF2-40B4-BE49-F238E27FC236}">
                <a16:creationId xmlns:a16="http://schemas.microsoft.com/office/drawing/2014/main" id="{E11309A8-DA39-47C2-B94D-A40EBA7DBE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24341" y="2836080"/>
            <a:ext cx="3189150" cy="3200400"/>
          </a:xfrm>
          <a:prstGeom prst="ellipse">
            <a:avLst/>
          </a:prstGeom>
          <a:solidFill>
            <a:srgbClr val="FFFFFF"/>
          </a:solidFill>
          <a:ln w="76200" cap="sq">
            <a:no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8" name="Isosceles Triangle 7">
            <a:extLst>
              <a:ext uri="{FF2B5EF4-FFF2-40B4-BE49-F238E27FC236}">
                <a16:creationId xmlns:a16="http://schemas.microsoft.com/office/drawing/2014/main" id="{EA4C1F27-2BF2-41C0-A14F-EE1336745C6B}"/>
              </a:ext>
            </a:extLst>
          </p:cNvPr>
          <p:cNvSpPr/>
          <p:nvPr/>
        </p:nvSpPr>
        <p:spPr>
          <a:xfrm rot="19800000">
            <a:off x="2252294" y="3814348"/>
            <a:ext cx="1290599" cy="1105234"/>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libri" pitchFamily="34" charset="0"/>
            </a:endParaRPr>
          </a:p>
        </p:txBody>
      </p:sp>
      <p:pic>
        <p:nvPicPr>
          <p:cNvPr id="10" name="Picture 9">
            <a:hlinkClick r:id="rId5"/>
            <a:extLst>
              <a:ext uri="{FF2B5EF4-FFF2-40B4-BE49-F238E27FC236}">
                <a16:creationId xmlns:a16="http://schemas.microsoft.com/office/drawing/2014/main" id="{501890BC-CD83-4818-AB40-4A3E08BC8F1A}"/>
              </a:ext>
            </a:extLst>
          </p:cNvPr>
          <p:cNvPicPr>
            <a:picLocks noChangeAspect="1"/>
          </p:cNvPicPr>
          <p:nvPr/>
        </p:nvPicPr>
        <p:blipFill>
          <a:blip r:embed="rId6">
            <a:extLst>
              <a:ext uri="{28A0092B-C50C-407E-A947-70E740481C1C}">
                <a14:useLocalDpi xmlns:a14="http://schemas.microsoft.com/office/drawing/2010/main"/>
              </a:ext>
            </a:extLst>
          </a:blip>
          <a:srcRect l="10653" r="13433" b="454"/>
          <a:stretch>
            <a:fillRect/>
          </a:stretch>
        </p:blipFill>
        <p:spPr>
          <a:xfrm>
            <a:off x="6029812" y="2836080"/>
            <a:ext cx="3223496" cy="3200400"/>
          </a:xfrm>
          <a:prstGeom prst="ellipse">
            <a:avLst/>
          </a:prstGeom>
          <a:solidFill>
            <a:srgbClr val="FFFFFF"/>
          </a:solidFill>
          <a:ln w="76200" cap="sq">
            <a:noFill/>
            <a:miter lim="800000"/>
          </a:ln>
          <a:effectLst>
            <a:reflection blurRad="12700" stA="33000" endPos="28000" dist="5000" dir="5400000" sy="-100000" algn="bl" rotWithShape="0"/>
          </a:effectLst>
        </p:spPr>
      </p:pic>
      <p:sp>
        <p:nvSpPr>
          <p:cNvPr id="11" name="Isosceles Triangle 10">
            <a:extLst>
              <a:ext uri="{FF2B5EF4-FFF2-40B4-BE49-F238E27FC236}">
                <a16:creationId xmlns:a16="http://schemas.microsoft.com/office/drawing/2014/main" id="{40183086-F7D2-414C-B74B-CB310CE60807}"/>
              </a:ext>
            </a:extLst>
          </p:cNvPr>
          <p:cNvSpPr/>
          <p:nvPr/>
        </p:nvSpPr>
        <p:spPr>
          <a:xfrm rot="19800000">
            <a:off x="6950839" y="3814347"/>
            <a:ext cx="1290599" cy="1105234"/>
          </a:xfrm>
          <a:prstGeom prst="triangle">
            <a:avLst/>
          </a:pr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libri" pitchFamily="34" charset="0"/>
            </a:endParaRPr>
          </a:p>
        </p:txBody>
      </p:sp>
      <p:sp>
        <p:nvSpPr>
          <p:cNvPr id="12" name="Rectangle 11">
            <a:extLst>
              <a:ext uri="{FF2B5EF4-FFF2-40B4-BE49-F238E27FC236}">
                <a16:creationId xmlns:a16="http://schemas.microsoft.com/office/drawing/2014/main" id="{C0863BB5-B10D-4F73-90DE-182A1FB9C0CF}"/>
              </a:ext>
            </a:extLst>
          </p:cNvPr>
          <p:cNvSpPr/>
          <p:nvPr/>
        </p:nvSpPr>
        <p:spPr>
          <a:xfrm>
            <a:off x="1241450" y="2140757"/>
            <a:ext cx="3747010" cy="518678"/>
          </a:xfrm>
          <a:prstGeom prst="rect">
            <a:avLst/>
          </a:prstGeom>
        </p:spPr>
        <p:txBody>
          <a:bodyPr wrap="square">
            <a:spAutoFit/>
          </a:bodyPr>
          <a:lstStyle/>
          <a:p>
            <a:r>
              <a:rPr lang="pt-BR" sz="2800" b="0" i="0" strike="noStrike" cap="none" spc="0" baseline="0" dirty="0">
                <a:solidFill>
                  <a:srgbClr val="000000"/>
                </a:solidFill>
                <a:effectLst/>
                <a:latin typeface="Calibri"/>
                <a:ea typeface="Calibri" charset="0"/>
                <a:cs typeface="Calibri" charset="0"/>
              </a:rPr>
              <a:t>Princípios humanitários</a:t>
            </a:r>
            <a:endParaRPr lang="en-GB" sz="2800" dirty="0"/>
          </a:p>
        </p:txBody>
      </p:sp>
      <p:sp>
        <p:nvSpPr>
          <p:cNvPr id="13" name="Rectangle 12">
            <a:extLst>
              <a:ext uri="{FF2B5EF4-FFF2-40B4-BE49-F238E27FC236}">
                <a16:creationId xmlns:a16="http://schemas.microsoft.com/office/drawing/2014/main" id="{DBE71949-1BA1-47D0-8B7B-05106AEE473A}"/>
              </a:ext>
            </a:extLst>
          </p:cNvPr>
          <p:cNvSpPr/>
          <p:nvPr/>
        </p:nvSpPr>
        <p:spPr>
          <a:xfrm>
            <a:off x="6539480" y="2144734"/>
            <a:ext cx="2982889" cy="523220"/>
          </a:xfrm>
          <a:prstGeom prst="rect">
            <a:avLst/>
          </a:prstGeom>
        </p:spPr>
        <p:txBody>
          <a:bodyPr wrap="square">
            <a:spAutoFit/>
          </a:bodyPr>
          <a:lstStyle/>
          <a:p>
            <a:r>
              <a:rPr lang="pt-BR" sz="2800" b="0" i="0" strike="noStrike" cap="none" spc="0" baseline="0" dirty="0">
                <a:solidFill>
                  <a:srgbClr val="000000"/>
                </a:solidFill>
                <a:effectLst/>
                <a:latin typeface="Calibri"/>
                <a:ea typeface="Calibri" charset="0"/>
                <a:cs typeface="Calibri" charset="0"/>
              </a:rPr>
              <a:t>Não causar danos</a:t>
            </a:r>
            <a:endParaRPr lang="en-GB" sz="2800" dirty="0"/>
          </a:p>
        </p:txBody>
      </p:sp>
      <p:sp>
        <p:nvSpPr>
          <p:cNvPr id="3" name="TextBox 2"/>
          <p:cNvSpPr txBox="1"/>
          <p:nvPr/>
        </p:nvSpPr>
        <p:spPr>
          <a:xfrm>
            <a:off x="8465045" y="5808562"/>
            <a:ext cx="2226768" cy="792088"/>
          </a:xfrm>
          <a:prstGeom prst="rect">
            <a:avLst/>
          </a:prstGeom>
        </p:spPr>
        <p:txBody>
          <a:bodyPr vert="horz" wrap="square" lIns="91440" tIns="45720" rIns="91440" bIns="45720" rtlCol="0" anchor="ctr">
            <a:normAutofit fontScale="85000" lnSpcReduction="10000"/>
          </a:bodyPr>
          <a:lstStyle/>
          <a:p>
            <a:r>
              <a:rPr lang="pt-BR" sz="2053" b="1" i="0" strike="noStrike" cap="none" spc="0" baseline="0" dirty="0">
                <a:solidFill>
                  <a:srgbClr val="000000"/>
                </a:solidFill>
                <a:effectLst/>
                <a:latin typeface="Arial"/>
                <a:ea typeface="Arial"/>
                <a:cs typeface="Arial"/>
              </a:rPr>
              <a:t>Não Causar Danos em </a:t>
            </a:r>
            <a:r>
              <a:rPr lang="pt-BR" sz="3900" b="1" i="0" strike="noStrike" cap="none" spc="0" baseline="0" dirty="0">
                <a:solidFill>
                  <a:srgbClr val="FFFF00"/>
                </a:solidFill>
                <a:effectLst/>
                <a:latin typeface="Arial"/>
                <a:ea typeface="Arial"/>
                <a:cs typeface="Arial"/>
              </a:rPr>
              <a:t>60</a:t>
            </a:r>
            <a:r>
              <a:rPr lang="pt-BR" sz="2053" b="1" i="0" strike="noStrike" cap="none" spc="0" baseline="0" dirty="0">
                <a:solidFill>
                  <a:srgbClr val="000000"/>
                </a:solidFill>
                <a:effectLst/>
                <a:latin typeface="Arial"/>
                <a:ea typeface="Arial"/>
                <a:cs typeface="Arial"/>
              </a:rPr>
              <a:t> segundos</a:t>
            </a:r>
            <a:endParaRPr 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2109783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699" y="1422400"/>
            <a:ext cx="9650413" cy="5525789"/>
          </a:xfrm>
        </p:spPr>
        <p:txBody>
          <a:bodyPr anchor="ctr" anchorCtr="0"/>
          <a:lstStyle/>
          <a:p>
            <a:pPr marL="0" lvl="0" indent="0">
              <a:buNone/>
            </a:pPr>
            <a:r>
              <a:rPr lang="pt-BR" sz="2000" b="0" i="0" strike="noStrike" cap="none" spc="0" baseline="0" dirty="0">
                <a:solidFill>
                  <a:srgbClr val="545456"/>
                </a:solidFill>
                <a:effectLst/>
                <a:latin typeface="Calibri"/>
                <a:ea typeface="Calibri" charset="0"/>
                <a:cs typeface="Calibri" charset="0"/>
              </a:rPr>
              <a:t>Os Princípios Humanitários são</a:t>
            </a:r>
            <a:r>
              <a:rPr lang="pt-BR" sz="2000" b="1" i="0" strike="noStrike" cap="none" spc="0" baseline="0" dirty="0">
                <a:solidFill>
                  <a:srgbClr val="545456"/>
                </a:solidFill>
                <a:effectLst/>
                <a:latin typeface="Calibri"/>
                <a:ea typeface="Calibri" charset="0"/>
                <a:cs typeface="Calibri" charset="0"/>
              </a:rPr>
              <a:t> humanidade, neutralidade, imparcialidade</a:t>
            </a:r>
            <a:r>
              <a:rPr lang="pt-BR" sz="2000" b="0" i="0" strike="noStrike" cap="none" spc="0" baseline="0" dirty="0">
                <a:solidFill>
                  <a:srgbClr val="545456"/>
                </a:solidFill>
                <a:effectLst/>
                <a:latin typeface="Calibri"/>
                <a:ea typeface="Calibri" charset="0"/>
                <a:cs typeface="Calibri" charset="0"/>
              </a:rPr>
              <a:t> e</a:t>
            </a:r>
            <a:r>
              <a:rPr lang="pt-BR" sz="2000" b="1" i="0" strike="noStrike" cap="none" spc="0" baseline="0" dirty="0">
                <a:solidFill>
                  <a:srgbClr val="545456"/>
                </a:solidFill>
                <a:effectLst/>
                <a:latin typeface="Calibri"/>
                <a:ea typeface="Calibri" charset="0"/>
                <a:cs typeface="Calibri" charset="0"/>
              </a:rPr>
              <a:t> independência operacional.</a:t>
            </a:r>
            <a:r>
              <a:rPr lang="pt-BR" sz="2000" b="0" i="0" strike="noStrike" cap="none" spc="0" baseline="0" dirty="0">
                <a:solidFill>
                  <a:srgbClr val="545456"/>
                </a:solidFill>
                <a:effectLst/>
                <a:latin typeface="Calibri"/>
                <a:ea typeface="Calibri" charset="0"/>
                <a:cs typeface="Calibri" charset="0"/>
              </a:rPr>
              <a:t> </a:t>
            </a:r>
          </a:p>
          <a:p>
            <a:pPr lvl="0"/>
            <a:endParaRPr lang="en-US" sz="2000" dirty="0">
              <a:solidFill>
                <a:srgbClr val="545456"/>
              </a:solidFill>
              <a:latin typeface="Calibri" pitchFamily="34" charset="0"/>
              <a:cs typeface="Calibri" panose="020F0502020204030204" pitchFamily="34" charset="0"/>
            </a:endParaRPr>
          </a:p>
          <a:p>
            <a:pPr marL="0" lvl="0" indent="0">
              <a:buNone/>
            </a:pPr>
            <a:r>
              <a:rPr lang="pt-BR" sz="2000" b="0" i="0" strike="noStrike" cap="none" spc="0" baseline="0" dirty="0">
                <a:solidFill>
                  <a:srgbClr val="545456"/>
                </a:solidFill>
                <a:effectLst/>
                <a:latin typeface="Calibri"/>
                <a:ea typeface="Calibri" charset="0"/>
                <a:cs typeface="Calibri" charset="0"/>
              </a:rPr>
              <a:t>Os </a:t>
            </a:r>
            <a:r>
              <a:rPr lang="pt-BR" sz="2000" b="1" i="0" strike="noStrike" cap="none" spc="0" baseline="0" dirty="0">
                <a:solidFill>
                  <a:srgbClr val="545456"/>
                </a:solidFill>
                <a:effectLst/>
                <a:latin typeface="Calibri"/>
                <a:ea typeface="Calibri" charset="0"/>
                <a:cs typeface="Calibri" charset="0"/>
              </a:rPr>
              <a:t>Princípios</a:t>
            </a:r>
            <a:r>
              <a:rPr lang="pt-BR" sz="2000" b="0" i="0" strike="noStrike" cap="none" spc="0" baseline="0" dirty="0">
                <a:solidFill>
                  <a:srgbClr val="545456"/>
                </a:solidFill>
                <a:effectLst/>
                <a:latin typeface="Calibri"/>
                <a:ea typeface="Calibri" charset="0"/>
                <a:cs typeface="Calibri" charset="0"/>
              </a:rPr>
              <a:t> </a:t>
            </a:r>
            <a:r>
              <a:rPr lang="pt-BR" sz="2000" b="1" i="0" strike="noStrike" cap="none" spc="0" baseline="0" dirty="0">
                <a:solidFill>
                  <a:srgbClr val="545456"/>
                </a:solidFill>
                <a:effectLst/>
                <a:latin typeface="Calibri"/>
                <a:ea typeface="Calibri" charset="0"/>
                <a:cs typeface="Calibri" charset="0"/>
              </a:rPr>
              <a:t>Humanitários e de Proteção</a:t>
            </a:r>
            <a:r>
              <a:rPr lang="pt-BR" sz="2000" b="0" i="0" strike="noStrike" cap="none" spc="0" baseline="0" dirty="0">
                <a:solidFill>
                  <a:srgbClr val="545456"/>
                </a:solidFill>
                <a:effectLst/>
                <a:latin typeface="Calibri"/>
                <a:ea typeface="Calibri" charset="0"/>
                <a:cs typeface="Calibri" charset="0"/>
              </a:rPr>
              <a:t> se aplicam a qualquer tipo de crise e, portanto, são fundamentais para estabelecer e manter o acesso às pessoas afetadas, seja em um desastre natural ou em uma emergência complexa, como um conflito armado. O trabalho da equipe de CM e todos os agentes operacionais em resposta ao acampamento devem ser guiados pelos Princípios Humanitários e de Proteção. </a:t>
            </a:r>
          </a:p>
          <a:p>
            <a:pPr marL="0" lvl="0" indent="0">
              <a:buNone/>
            </a:pPr>
            <a:endParaRPr lang="en-US" sz="2000" dirty="0">
              <a:solidFill>
                <a:srgbClr val="545456"/>
              </a:solidFill>
              <a:latin typeface="Calibri" pitchFamily="34" charset="0"/>
              <a:cs typeface="Calibri" panose="020F0502020204030204" pitchFamily="34" charset="0"/>
            </a:endParaRPr>
          </a:p>
          <a:p>
            <a:pPr marL="0" lvl="0" indent="0">
              <a:buNone/>
            </a:pPr>
            <a:r>
              <a:rPr lang="pt-BR" sz="2000" b="0" i="0" strike="noStrike" cap="none" spc="0" baseline="0" dirty="0">
                <a:solidFill>
                  <a:srgbClr val="545456"/>
                </a:solidFill>
                <a:effectLst/>
                <a:latin typeface="Calibri"/>
                <a:ea typeface="Calibri" charset="0"/>
                <a:cs typeface="Calibri" charset="0"/>
              </a:rPr>
              <a:t>Situações desafiadoras em que é difícil defender todos os princípios precisam encontrar um equilíbrio, sustentando os princípios na medida do possível, de acordo com o espírito humanitário.</a:t>
            </a:r>
          </a:p>
          <a:p>
            <a:pPr marL="0" lvl="0" indent="0">
              <a:buNone/>
            </a:pPr>
            <a:endParaRPr lang="en-US" sz="2000" dirty="0">
              <a:solidFill>
                <a:srgbClr val="545456"/>
              </a:solidFill>
              <a:latin typeface="Calibri" pitchFamily="34" charset="0"/>
              <a:cs typeface="Calibri" panose="020F0502020204030204" pitchFamily="34" charset="0"/>
            </a:endParaRPr>
          </a:p>
          <a:p>
            <a:pPr marL="0" lvl="0" indent="0">
              <a:buNone/>
            </a:pPr>
            <a:r>
              <a:rPr lang="pt-BR" sz="2000" b="1" i="0" strike="noStrike" cap="none" spc="0" baseline="0" dirty="0">
                <a:solidFill>
                  <a:srgbClr val="545456"/>
                </a:solidFill>
                <a:effectLst/>
                <a:latin typeface="Calibri"/>
                <a:ea typeface="Calibri" charset="0"/>
                <a:cs typeface="Calibri" charset="0"/>
              </a:rPr>
              <a:t>Não Causar Danos</a:t>
            </a:r>
            <a:r>
              <a:rPr lang="pt-BR" sz="2000" b="0" i="0" strike="noStrike" cap="none" spc="0" baseline="0" dirty="0">
                <a:solidFill>
                  <a:srgbClr val="545456"/>
                </a:solidFill>
                <a:effectLst/>
                <a:latin typeface="Calibri"/>
                <a:ea typeface="Calibri" charset="0"/>
                <a:cs typeface="Calibri" charset="0"/>
              </a:rPr>
              <a:t> é o princípio fundamental para aqueles envolvidos na resposta humanitária tomarem medidas para minimizar e evitar QUALQUER efeito adverso de sua intervenção, particularmente expor as pessoas a riscos, perigos ou abuso de seus direitos. </a:t>
            </a:r>
            <a:endParaRPr lang="en-US" sz="2000" dirty="0">
              <a:solidFill>
                <a:srgbClr val="545456"/>
              </a:solidFill>
              <a:latin typeface="Calibri" pitchFamily="34" charset="0"/>
              <a:cs typeface="Calibri" panose="020F0502020204030204" pitchFamily="34" charset="0"/>
            </a:endParaRPr>
          </a:p>
          <a:p>
            <a:pPr marL="0" indent="0">
              <a:buNone/>
            </a:pPr>
            <a:endParaRPr lang="en-US" sz="2800" dirty="0">
              <a:solidFill>
                <a:srgbClr val="545456"/>
              </a:solidFill>
              <a:latin typeface="Calibri" pitchFamily="34" charset="0"/>
              <a:cs typeface="Calibri" panose="020F050202020403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319" y="-1257"/>
            <a:ext cx="11341399" cy="7560932"/>
          </a:xfrm>
          <a:prstGeom prst="rect">
            <a:avLst/>
          </a:prstGeom>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charset="0"/>
                <a:cs typeface="Calibri" charset="0"/>
              </a:rPr>
              <a:t>    Mensagem principal                     </a:t>
            </a:r>
          </a:p>
        </p:txBody>
      </p:sp>
    </p:spTree>
    <p:extLst>
      <p:ext uri="{BB962C8B-B14F-4D97-AF65-F5344CB8AC3E}">
        <p14:creationId xmlns:p14="http://schemas.microsoft.com/office/powerpoint/2010/main" val="48957443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3066"/>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9319" y="-1257"/>
            <a:ext cx="11341399" cy="7560932"/>
          </a:xfrm>
          <a:prstGeom prst="rect">
            <a:avLst/>
          </a:prstGeom>
        </p:spPr>
      </p:pic>
      <p:sp>
        <p:nvSpPr>
          <p:cNvPr id="3" name="Content Placeholder 2"/>
          <p:cNvSpPr>
            <a:spLocks noGrp="1"/>
          </p:cNvSpPr>
          <p:nvPr>
            <p:ph idx="1"/>
          </p:nvPr>
        </p:nvSpPr>
        <p:spPr>
          <a:xfrm>
            <a:off x="520699" y="1331565"/>
            <a:ext cx="10297815" cy="6552728"/>
          </a:xfrm>
        </p:spPr>
        <p:txBody>
          <a:bodyPr anchor="ctr" anchorCtr="0"/>
          <a:lstStyle/>
          <a:p>
            <a:pPr marL="0" lvl="0" indent="0">
              <a:buNone/>
            </a:pPr>
            <a:r>
              <a:rPr lang="pt-BR" sz="2400" b="0" i="0" strike="noStrike" cap="none" spc="0" baseline="0" dirty="0">
                <a:solidFill>
                  <a:srgbClr val="000000"/>
                </a:solidFill>
                <a:effectLst/>
                <a:latin typeface="Calibri"/>
                <a:ea typeface="Calibri" charset="0"/>
                <a:cs typeface="Calibri" charset="0"/>
              </a:rPr>
              <a:t>Os Princípios Humanitários são</a:t>
            </a:r>
            <a:r>
              <a:rPr lang="pt-BR" sz="2400" b="1" i="0" strike="noStrike" cap="none" spc="0" baseline="0" dirty="0">
                <a:solidFill>
                  <a:srgbClr val="000000"/>
                </a:solidFill>
                <a:effectLst/>
                <a:latin typeface="Calibri"/>
                <a:ea typeface="Calibri" charset="0"/>
                <a:cs typeface="Calibri" charset="0"/>
              </a:rPr>
              <a:t> humanidade, neutralidade, imparcialidade</a:t>
            </a:r>
            <a:r>
              <a:rPr lang="pt-BR" sz="2400" b="0" i="0" strike="noStrike" cap="none" spc="0" baseline="0" dirty="0">
                <a:solidFill>
                  <a:srgbClr val="000000"/>
                </a:solidFill>
                <a:effectLst/>
                <a:latin typeface="Calibri"/>
                <a:ea typeface="Calibri" charset="0"/>
                <a:cs typeface="Calibri" charset="0"/>
              </a:rPr>
              <a:t> e</a:t>
            </a:r>
            <a:r>
              <a:rPr lang="pt-BR" sz="2400" b="1" i="0" strike="noStrike" cap="none" spc="0" baseline="0" dirty="0">
                <a:solidFill>
                  <a:srgbClr val="000000"/>
                </a:solidFill>
                <a:effectLst/>
                <a:latin typeface="Calibri"/>
                <a:ea typeface="Calibri" charset="0"/>
                <a:cs typeface="Calibri" charset="0"/>
              </a:rPr>
              <a:t> independência operacional.</a:t>
            </a:r>
            <a:r>
              <a:rPr lang="pt-BR" sz="2400" b="0" i="0" strike="noStrike" cap="none" spc="0" baseline="0" dirty="0">
                <a:solidFill>
                  <a:srgbClr val="000000"/>
                </a:solidFill>
                <a:effectLst/>
                <a:latin typeface="Calibri"/>
                <a:ea typeface="Calibri" charset="0"/>
                <a:cs typeface="Calibri" charset="0"/>
              </a:rPr>
              <a:t> </a:t>
            </a:r>
          </a:p>
          <a:p>
            <a:pPr marL="0" lvl="0" indent="0">
              <a:buNone/>
            </a:pPr>
            <a:endParaRPr lang="en-US" sz="1100" dirty="0">
              <a:latin typeface="Calibri" pitchFamily="34" charset="0"/>
              <a:cs typeface="Calibri" panose="020F0502020204030204" pitchFamily="34" charset="0"/>
            </a:endParaRPr>
          </a:p>
          <a:p>
            <a:pPr marL="0" lvl="0" indent="0">
              <a:buNone/>
            </a:pPr>
            <a:r>
              <a:rPr lang="pt-BR" sz="2400" b="0" i="0" strike="noStrike" cap="none" spc="0" baseline="0" dirty="0">
                <a:solidFill>
                  <a:srgbClr val="000000"/>
                </a:solidFill>
                <a:effectLst/>
                <a:latin typeface="Calibri"/>
                <a:ea typeface="Calibri" charset="0"/>
                <a:cs typeface="Calibri" charset="0"/>
              </a:rPr>
              <a:t>Os </a:t>
            </a:r>
            <a:r>
              <a:rPr lang="pt-BR" sz="2400" b="1" i="0" strike="noStrike" cap="none" spc="0" baseline="0" dirty="0">
                <a:solidFill>
                  <a:srgbClr val="000000"/>
                </a:solidFill>
                <a:effectLst/>
                <a:latin typeface="Calibri"/>
                <a:ea typeface="Calibri" charset="0"/>
                <a:cs typeface="Calibri" charset="0"/>
              </a:rPr>
              <a:t>Princípios</a:t>
            </a:r>
            <a:r>
              <a:rPr lang="pt-BR" sz="2400" b="0" i="0" strike="noStrike" cap="none" spc="0" baseline="0" dirty="0">
                <a:solidFill>
                  <a:srgbClr val="000000"/>
                </a:solidFill>
                <a:effectLst/>
                <a:latin typeface="Calibri"/>
                <a:ea typeface="Calibri" charset="0"/>
                <a:cs typeface="Calibri" charset="0"/>
              </a:rPr>
              <a:t> </a:t>
            </a:r>
            <a:r>
              <a:rPr lang="pt-BR" sz="2400" b="1" i="0" strike="noStrike" cap="none" spc="0" baseline="0" dirty="0">
                <a:solidFill>
                  <a:srgbClr val="000000"/>
                </a:solidFill>
                <a:effectLst/>
                <a:latin typeface="Calibri"/>
                <a:ea typeface="Calibri" charset="0"/>
                <a:cs typeface="Calibri" charset="0"/>
              </a:rPr>
              <a:t>Humanitários e de Proteção </a:t>
            </a:r>
            <a:r>
              <a:rPr lang="pt-BR" sz="2400" b="0" i="0" strike="noStrike" cap="none" spc="0" baseline="0" dirty="0">
                <a:solidFill>
                  <a:srgbClr val="000000"/>
                </a:solidFill>
                <a:effectLst/>
                <a:latin typeface="Calibri"/>
                <a:ea typeface="Calibri" charset="0"/>
                <a:cs typeface="Calibri" charset="0"/>
              </a:rPr>
              <a:t>se aplicam a qualquer tipo de crise e, portanto, são fundamentais para estabelecer e manter o acesso às pessoas afetadas, seja em um desastre natural ou em uma emergência complexa, como um conflito armado.  O trabalho da equipe de CM e todos os agentes operacionais em resposta ao acampamento devem ser guiados pelos Princípios Humanitários e de Proteção. </a:t>
            </a:r>
          </a:p>
          <a:p>
            <a:pPr marL="0" lvl="0" indent="0">
              <a:buNone/>
            </a:pPr>
            <a:endParaRPr lang="en-US" sz="1100" dirty="0">
              <a:latin typeface="Calibri" pitchFamily="34" charset="0"/>
              <a:cs typeface="Calibri" panose="020F0502020204030204" pitchFamily="34" charset="0"/>
            </a:endParaRPr>
          </a:p>
          <a:p>
            <a:pPr marL="0" lvl="0" indent="0">
              <a:buNone/>
            </a:pPr>
            <a:r>
              <a:rPr lang="pt-BR" sz="2400" b="0" i="0" strike="noStrike" cap="none" spc="0" baseline="0" dirty="0">
                <a:solidFill>
                  <a:srgbClr val="000000"/>
                </a:solidFill>
                <a:effectLst/>
                <a:latin typeface="Calibri"/>
                <a:ea typeface="Calibri" charset="0"/>
                <a:cs typeface="Calibri" charset="0"/>
              </a:rPr>
              <a:t>Situações desafiadoras em que é difícil defender todos os princípios precisam encontrar um equilíbrio, sustentando os princípios na medida do possível, de acordo com o espírito humanitário.</a:t>
            </a:r>
          </a:p>
          <a:p>
            <a:pPr marL="0" lvl="0" indent="0">
              <a:buNone/>
            </a:pPr>
            <a:endParaRPr lang="en-US" sz="1100" dirty="0">
              <a:latin typeface="Calibri" pitchFamily="34" charset="0"/>
              <a:cs typeface="Calibri" panose="020F0502020204030204" pitchFamily="34" charset="0"/>
            </a:endParaRPr>
          </a:p>
          <a:p>
            <a:pPr marL="0" lvl="0" indent="0">
              <a:buNone/>
            </a:pPr>
            <a:r>
              <a:rPr lang="pt-BR" sz="2400" b="1" i="0" strike="noStrike" cap="none" spc="0" baseline="0" dirty="0">
                <a:solidFill>
                  <a:srgbClr val="000000"/>
                </a:solidFill>
                <a:effectLst/>
                <a:latin typeface="Calibri"/>
                <a:ea typeface="Calibri" charset="0"/>
                <a:cs typeface="Calibri" charset="0"/>
              </a:rPr>
              <a:t>Não Causar Danos</a:t>
            </a:r>
            <a:r>
              <a:rPr lang="pt-BR" sz="2400" b="0" i="0" strike="noStrike" cap="none" spc="0" baseline="0" dirty="0">
                <a:solidFill>
                  <a:srgbClr val="000000"/>
                </a:solidFill>
                <a:effectLst/>
                <a:latin typeface="Calibri"/>
                <a:ea typeface="Calibri" charset="0"/>
                <a:cs typeface="Calibri" charset="0"/>
              </a:rPr>
              <a:t> é o princípio fundamental para aqueles envolvidos na resposta humanitária tomarem medidas para minimizar e evitar QUALQUER efeito adverso de sua intervenção, particularmente expor as pessoas a riscos, perigos ou abuso de seus direitos. </a:t>
            </a:r>
            <a:endParaRPr lang="en-US" sz="2400" dirty="0">
              <a:latin typeface="Calibri" pitchFamily="34" charset="0"/>
              <a:cs typeface="Calibri" panose="020F0502020204030204" pitchFamily="34" charset="0"/>
            </a:endParaRPr>
          </a:p>
          <a:p>
            <a:pPr marL="0" indent="0">
              <a:buNone/>
            </a:pPr>
            <a:endParaRPr lang="en-US" sz="2400" dirty="0">
              <a:latin typeface="Calibri" pitchFamily="34" charset="0"/>
              <a:cs typeface="Calibri" panose="020F0502020204030204" pitchFamily="34" charset="0"/>
            </a:endParaRPr>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charset="0"/>
                <a:cs typeface="Calibri" charset="0"/>
              </a:rPr>
              <a:t>    Mensagem principal                      </a:t>
            </a:r>
          </a:p>
        </p:txBody>
      </p:sp>
    </p:spTree>
    <p:extLst>
      <p:ext uri="{BB962C8B-B14F-4D97-AF65-F5344CB8AC3E}">
        <p14:creationId xmlns:p14="http://schemas.microsoft.com/office/powerpoint/2010/main" val="1211852131"/>
      </p:ext>
    </p:extLst>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pt-BR" sz="4000" b="1" i="0" strike="noStrike" cap="none" spc="0" baseline="0" dirty="0">
                <a:solidFill>
                  <a:srgbClr val="2A87C8"/>
                </a:solidFill>
                <a:effectLst/>
                <a:latin typeface="Calibri"/>
                <a:ea typeface="Calibri" charset="0"/>
                <a:cs typeface="Calibri" charset="0"/>
              </a:rPr>
              <a:t>Trabalho em grupo    				</a:t>
            </a:r>
            <a:r>
              <a:rPr lang="pt-BR" b="1" dirty="0">
                <a:solidFill>
                  <a:srgbClr val="2A87C8"/>
                </a:solidFill>
                <a:latin typeface="Calibri"/>
                <a:ea typeface="Calibri" charset="0"/>
                <a:cs typeface="Calibri" charset="0"/>
              </a:rPr>
              <a:t>    </a:t>
            </a:r>
            <a:r>
              <a:rPr lang="pt-BR" sz="4000" b="0" i="0" strike="noStrike" cap="none" spc="0" baseline="0" dirty="0">
                <a:solidFill>
                  <a:srgbClr val="2A87C8"/>
                </a:solidFill>
                <a:effectLst/>
                <a:latin typeface="Calibri"/>
                <a:ea typeface="Calibri" charset="0"/>
                <a:cs typeface="Calibri" charset="0"/>
              </a:rPr>
              <a:t> 20’</a:t>
            </a:r>
            <a:br>
              <a:rPr sz="4000" dirty="0"/>
            </a:br>
            <a:r>
              <a:rPr lang="pt-BR" sz="4000" b="0" i="0" strike="noStrike" cap="none" spc="0" baseline="0" dirty="0">
                <a:solidFill>
                  <a:srgbClr val="2A87C8"/>
                </a:solidFill>
                <a:effectLst/>
                <a:latin typeface="Calibri"/>
                <a:ea typeface="Calibri" charset="0"/>
                <a:cs typeface="Calibri" charset="0"/>
              </a:rPr>
              <a:t>Cartões de declaração</a:t>
            </a:r>
            <a:r>
              <a:rPr lang="pt-BR" sz="4000" b="1" i="0" strike="noStrike" cap="none" spc="0" baseline="0" dirty="0">
                <a:solidFill>
                  <a:srgbClr val="2A87C8"/>
                </a:solidFill>
                <a:effectLst/>
                <a:latin typeface="Calibri"/>
                <a:ea typeface="Calibri" charset="0"/>
                <a:cs typeface="Calibri" charset="0"/>
              </a:rPr>
              <a:t>	</a:t>
            </a:r>
            <a:br>
              <a:rPr sz="4000" dirty="0"/>
            </a:br>
            <a:endParaRPr lang="es-ES_tradnl" dirty="0">
              <a:solidFill>
                <a:srgbClr val="FF0000"/>
              </a:solidFill>
              <a:latin typeface="Calibri" pitchFamily="34" charset="0"/>
              <a:cs typeface="Calibri" panose="020F0502020204030204" pitchFamily="34" charset="0"/>
            </a:endParaRPr>
          </a:p>
        </p:txBody>
      </p:sp>
      <p:sp>
        <p:nvSpPr>
          <p:cNvPr id="3" name="Content Placeholder 2"/>
          <p:cNvSpPr>
            <a:spLocks noGrp="1"/>
          </p:cNvSpPr>
          <p:nvPr>
            <p:ph idx="1"/>
          </p:nvPr>
        </p:nvSpPr>
        <p:spPr>
          <a:xfrm>
            <a:off x="438111" y="2085356"/>
            <a:ext cx="4835787" cy="5476908"/>
          </a:xfrm>
        </p:spPr>
        <p:txBody>
          <a:bodyPr/>
          <a:lstStyle/>
          <a:p>
            <a:pPr marL="0" indent="0" algn="l">
              <a:buNone/>
            </a:pPr>
            <a:r>
              <a:rPr lang="pt-BR" sz="3200" b="0" i="0" strike="noStrike" cap="none" spc="0" baseline="0" dirty="0">
                <a:solidFill>
                  <a:srgbClr val="545456"/>
                </a:solidFill>
                <a:effectLst/>
                <a:latin typeface="Calibri"/>
                <a:ea typeface="Calibri" charset="0"/>
                <a:cs typeface="Calibri" charset="0"/>
              </a:rPr>
              <a:t>Em seus grupos, leiam os cartões de declaração e discutam juntos para combiná-los com os Princípios Humanitários associados.</a:t>
            </a: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61930" y="1115541"/>
            <a:ext cx="3300197" cy="5867016"/>
          </a:xfrm>
          <a:prstGeom prst="rect">
            <a:avLst/>
          </a:prstGeom>
        </p:spPr>
      </p:pic>
      <p:pic>
        <p:nvPicPr>
          <p:cNvPr id="5" name="Picture 4" descr="group work logo.png"/>
          <p:cNvPicPr>
            <a:picLocks noChangeAspect="1"/>
          </p:cNvPicPr>
          <p:nvPr/>
        </p:nvPicPr>
        <p:blipFill>
          <a:blip r:embed="rId4">
            <a:extLst>
              <a:ext uri="{28A0092B-C50C-407E-A947-70E740481C1C}">
                <a14:useLocalDpi xmlns:a14="http://schemas.microsoft.com/office/drawing/2010/main"/>
              </a:ext>
            </a:extLst>
          </a:blip>
          <a:stretch>
            <a:fillRect/>
          </a:stretch>
        </p:blipFill>
        <p:spPr bwMode="auto">
          <a:xfrm>
            <a:off x="9187008" y="438406"/>
            <a:ext cx="1152525"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889028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1817514" y="2616632"/>
            <a:ext cx="7128793" cy="87517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4400" b="0" i="0" strike="noStrike" cap="none" spc="0" baseline="0" dirty="0">
                <a:solidFill>
                  <a:srgbClr val="545456"/>
                </a:solidFill>
                <a:effectLst/>
                <a:latin typeface="Calibri"/>
                <a:ea typeface="Calibri" charset="0"/>
                <a:cs typeface="Calibri" charset="0"/>
              </a:rPr>
              <a:t>O Código de Conduta</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a:blip r:embed="rId3">
              <a:extLst>
                <a:ext uri="{28A0092B-C50C-407E-A947-70E740481C1C}">
                  <a14:useLocalDpi xmlns:a14="http://schemas.microsoft.com/office/drawing/2010/main"/>
                </a:ext>
              </a:extLst>
            </a:blip>
            <a:stretch>
              <a:fill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a:blip r:embed="rId4">
              <a:extLst>
                <a:ext uri="{28A0092B-C50C-407E-A947-70E740481C1C}">
                  <a14:useLocalDpi xmlns:a14="http://schemas.microsoft.com/office/drawing/2010/main"/>
                </a:ext>
              </a:extLst>
            </a:blip>
            <a:stretch>
              <a:fill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a:blip r:embed="rId5">
              <a:extLst>
                <a:ext uri="{28A0092B-C50C-407E-A947-70E740481C1C}">
                  <a14:useLocalDpi xmlns:a14="http://schemas.microsoft.com/office/drawing/2010/main"/>
                </a:ext>
              </a:extLst>
            </a:blip>
            <a:stretch>
              <a:fill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itchFamily="34" charset="0"/>
            </a:endParaRPr>
          </a:p>
        </p:txBody>
      </p:sp>
    </p:spTree>
    <p:extLst>
      <p:ext uri="{BB962C8B-B14F-4D97-AF65-F5344CB8AC3E}">
        <p14:creationId xmlns:p14="http://schemas.microsoft.com/office/powerpoint/2010/main" val="4294211139"/>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9.04.30"/>
  <p:tag name="AS_TITLE" val="Aspose.Slides for Java"/>
  <p:tag name="AS_VERSION" val="19.4"/>
</p:tagLst>
</file>

<file path=ppt/theme/theme1.xml><?xml version="1.0" encoding="utf-8"?>
<a:theme xmlns:a="http://schemas.openxmlformats.org/drawingml/2006/main" name="1_CCCM - Titles">
  <a:themeElements>
    <a:clrScheme name="CCCM Cluster 2">
      <a:dk1>
        <a:sysClr val="windowText" lastClr="000000"/>
      </a:dk1>
      <a:lt1>
        <a:sysClr val="window" lastClr="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fontScheme name="Global CCCM Cluster">
      <a:majorFont>
        <a:latin typeface="Trebuchet MS"/>
        <a:ea typeface="Arial"/>
        <a:cs typeface="Arial"/>
      </a:majorFont>
      <a:minorFont>
        <a:latin typeface="Trebuchet MS"/>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solidFill>
              <a:schemeClr val="accent5"/>
            </a:solidFill>
          </a:defRPr>
        </a:defPPr>
      </a:lstStyle>
    </a:txDef>
  </a:objectDefaults>
  <a:extraClrSchemeLst/>
  <a:extLst>
    <a:ext uri="{05A4C25C-085E-4340-85A3-A5531E510DB2}">
      <thm15:themeFamily xmlns:thm15="http://schemas.microsoft.com/office/thememl/2012/main" name="CCCM Cluster - Templates - Pesentation v1" id="{AA29A52A-7E86-4270-9C5E-16BADAD3BA3B}" vid="{44BAA614-8022-4D3D-9F5A-C420EC4ED9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72eb3475-e0f4-42fd-ab5c-abe08d673cdb">
      <UserInfo>
        <DisplayName/>
        <AccountId xsi:nil="true"/>
        <AccountType/>
      </UserInfo>
    </SharedWithUsers>
    <Comments xmlns="4d2685e0-3ec3-4526-a337-bc02c6b3961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311F0AB4D861F4989F82902B990608D" ma:contentTypeVersion="11" ma:contentTypeDescription="Create a new document." ma:contentTypeScope="" ma:versionID="2ef782eddbab00ccf93dbf903bc501e4">
  <xsd:schema xmlns:xsd="http://www.w3.org/2001/XMLSchema" xmlns:xs="http://www.w3.org/2001/XMLSchema" xmlns:p="http://schemas.microsoft.com/office/2006/metadata/properties" xmlns:ns2="4d2685e0-3ec3-4526-a337-bc02c6b3961c" xmlns:ns3="72eb3475-e0f4-42fd-ab5c-abe08d673cdb" targetNamespace="http://schemas.microsoft.com/office/2006/metadata/properties" ma:root="true" ma:fieldsID="7c26a57195524376ee1e0a67bd2b6c5d" ns2:_="" ns3:_="">
    <xsd:import namespace="4d2685e0-3ec3-4526-a337-bc02c6b3961c"/>
    <xsd:import namespace="72eb3475-e0f4-42fd-ab5c-abe08d673cd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Location" minOccurs="0"/>
                <xsd:element ref="ns2:MediaServiceOCR" minOccurs="0"/>
                <xsd:element ref="ns2:Comme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2685e0-3ec3-4526-a337-bc02c6b396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Comments" ma:index="16" nillable="true" ma:displayName="Comments" ma:format="Dropdown" ma:internalName="Comments">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2eb3475-e0f4-42fd-ab5c-abe08d673cd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A8A0168-911A-4F92-88D9-C4DB3C90C062}">
  <ds:schemaRefs>
    <ds:schemaRef ds:uri="http://schemas.microsoft.com/office/2006/metadata/properties"/>
    <ds:schemaRef ds:uri="http://schemas.microsoft.com/office/infopath/2007/PartnerControls"/>
    <ds:schemaRef ds:uri="72eb3475-e0f4-42fd-ab5c-abe08d673cdb"/>
    <ds:schemaRef ds:uri="4d2685e0-3ec3-4526-a337-bc02c6b3961c"/>
  </ds:schemaRefs>
</ds:datastoreItem>
</file>

<file path=customXml/itemProps2.xml><?xml version="1.0" encoding="utf-8"?>
<ds:datastoreItem xmlns:ds="http://schemas.openxmlformats.org/officeDocument/2006/customXml" ds:itemID="{5A22DFBA-2924-44E6-B2A9-ED35372B399F}">
  <ds:schemaRefs>
    <ds:schemaRef ds:uri="http://schemas.microsoft.com/sharepoint/v3/contenttype/forms"/>
  </ds:schemaRefs>
</ds:datastoreItem>
</file>

<file path=customXml/itemProps3.xml><?xml version="1.0" encoding="utf-8"?>
<ds:datastoreItem xmlns:ds="http://schemas.openxmlformats.org/officeDocument/2006/customXml" ds:itemID="{4B3C3283-28E1-4B34-9BC8-AE0D08816D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d2685e0-3ec3-4526-a337-bc02c6b3961c"/>
    <ds:schemaRef ds:uri="72eb3475-e0f4-42fd-ab5c-abe08d673cd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CCCM%20Cluster%20-%20Templates%20-%20Presentation%20v1</Template>
  <TotalTime>0</TotalTime>
  <Words>5438</Words>
  <Application>Microsoft Office PowerPoint</Application>
  <PresentationFormat>Custom</PresentationFormat>
  <Paragraphs>361</Paragraphs>
  <Slides>38</Slides>
  <Notes>26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Arial</vt:lpstr>
      <vt:lpstr>Calibri</vt:lpstr>
      <vt:lpstr>Comic Sans MS</vt:lpstr>
      <vt:lpstr>Corbel</vt:lpstr>
      <vt:lpstr>Myriad Pro</vt:lpstr>
      <vt:lpstr>Trebuchet MS</vt:lpstr>
      <vt:lpstr>1_CCCM - Titles</vt:lpstr>
      <vt:lpstr>Princípios Humanitários</vt:lpstr>
      <vt:lpstr>Objetivos</vt:lpstr>
      <vt:lpstr>PowerPoint Presentation</vt:lpstr>
      <vt:lpstr>Trabalho em grupo         10’ Práticas boas e más  </vt:lpstr>
      <vt:lpstr>Vídeos</vt:lpstr>
      <vt:lpstr>    Mensagem principal                     </vt:lpstr>
      <vt:lpstr>    Mensagem principal                      </vt:lpstr>
      <vt:lpstr>Trabalho em grupo             20’ Cartões de declaração  </vt:lpstr>
      <vt:lpstr>PowerPoint Presentation</vt:lpstr>
      <vt:lpstr>De onde vem o Código de Conduta?</vt:lpstr>
      <vt:lpstr>A finalidade do Código de Conduta</vt:lpstr>
      <vt:lpstr>Comportamento dos funcionários e voluntários</vt:lpstr>
      <vt:lpstr>Princípios de proteção</vt:lpstr>
      <vt:lpstr>PowerPoint Presentation</vt:lpstr>
      <vt:lpstr>PowerPoint Presentation</vt:lpstr>
      <vt:lpstr>    Mensagem principal                      </vt:lpstr>
      <vt:lpstr>    Mensagem principal                      </vt:lpstr>
      <vt:lpstr>PowerPoint Presentation</vt:lpstr>
      <vt:lpstr>trabalho em grupo       20’  Discutir em pares</vt:lpstr>
      <vt:lpstr>    Mensagem principal                      </vt:lpstr>
      <vt:lpstr>    Mensagem principal                      </vt:lpstr>
      <vt:lpstr>Trabalho em grupo         20’  Estudo de caso</vt:lpstr>
      <vt:lpstr>PowerPoint Presentation</vt:lpstr>
      <vt:lpstr>Revisão do Código de Conduta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Mensagem principal                      </vt:lpstr>
      <vt:lpstr>    Mensagem principal                      </vt:lpstr>
      <vt:lpstr>Perguntas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Library</dc:title>
  <dc:creator>NATALIA PASCUAL</dc:creator>
  <cp:keywords>US0823953</cp:keywords>
  <cp:lastModifiedBy>Cynthia Birikundavyi</cp:lastModifiedBy>
  <cp:revision>150</cp:revision>
  <cp:lastPrinted>2018-09-26T14:05:29Z</cp:lastPrinted>
  <dcterms:created xsi:type="dcterms:W3CDTF">2017-03-24T13:49:47Z</dcterms:created>
  <dcterms:modified xsi:type="dcterms:W3CDTF">2020-11-23T22:17:12Z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024">
    <vt:lpwstr>12</vt:lpwstr>
  </property>
  <property fmtid="{D5CDD505-2E9C-101B-9397-08002B2CF9AE}" pid="3" name="AuthorIds_UIVersion_4096">
    <vt:lpwstr>6</vt:lpwstr>
  </property>
  <property fmtid="{D5CDD505-2E9C-101B-9397-08002B2CF9AE}" pid="4" name="AuthorIds_UIVersion_512">
    <vt:lpwstr>12</vt:lpwstr>
  </property>
  <property fmtid="{D5CDD505-2E9C-101B-9397-08002B2CF9AE}" pid="5" name="ComplianceAssetId">
    <vt:lpwstr/>
  </property>
  <property fmtid="{D5CDD505-2E9C-101B-9397-08002B2CF9AE}" pid="6" name="ContentTypeId">
    <vt:lpwstr>0x0101002311F0AB4D861F4989F82902B990608D</vt:lpwstr>
  </property>
  <property fmtid="{D5CDD505-2E9C-101B-9397-08002B2CF9AE}" pid="7" name="TemplateUrl">
    <vt:lpwstr/>
  </property>
  <property fmtid="{D5CDD505-2E9C-101B-9397-08002B2CF9AE}" pid="8" name="xd_ProgID">
    <vt:lpwstr/>
  </property>
  <property fmtid="{D5CDD505-2E9C-101B-9397-08002B2CF9AE}" pid="9" name="xd_Signature">
    <vt:bool>false</vt:bool>
  </property>
</Properties>
</file>