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7559675" cx="106918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381">
          <p15:clr>
            <a:srgbClr val="A4A3A4"/>
          </p15:clr>
        </p15:guide>
        <p15:guide id="2" pos="6429">
          <p15:clr>
            <a:srgbClr val="A4A3A4"/>
          </p15:clr>
        </p15:guide>
        <p15:guide id="3" pos="3368">
          <p15:clr>
            <a:srgbClr val="A4A3A4"/>
          </p15:clr>
        </p15:guide>
        <p15:guide id="4" pos="328">
          <p15:clr>
            <a:srgbClr val="A4A3A4"/>
          </p15:clr>
        </p15:guide>
        <p15:guide id="5" orient="horz" pos="4286">
          <p15:clr>
            <a:srgbClr val="A4A3A4"/>
          </p15:clr>
        </p15:guide>
        <p15:guide id="6" orient="horz" pos="612">
          <p15:clr>
            <a:srgbClr val="A4A3A4"/>
          </p15:clr>
        </p15:guide>
        <p15:guide id="7" pos="1326">
          <p15:clr>
            <a:srgbClr val="A4A3A4"/>
          </p15:clr>
        </p15:guide>
        <p15:guide id="8" orient="horz" pos="998">
          <p15:clr>
            <a:srgbClr val="A4A3A4"/>
          </p15:clr>
        </p15:guide>
        <p15:guide id="9" pos="47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381" orient="horz"/>
        <p:guide pos="6429"/>
        <p:guide pos="3368"/>
        <p:guide pos="328"/>
        <p:guide pos="4286" orient="horz"/>
        <p:guide pos="612" orient="horz"/>
        <p:guide pos="1326"/>
        <p:guide pos="998" orient="horz"/>
        <p:guide pos="472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 name="Google Shape;100;p1: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 name="Shape 169"/>
        <p:cNvGrpSpPr/>
        <p:nvPr/>
      </p:nvGrpSpPr>
      <p:grpSpPr>
        <a:xfrm>
          <a:off x="0" y="0"/>
          <a:ext cx="0" cy="0"/>
          <a:chOff x="0" y="0"/>
          <a:chExt cx="0" cy="0"/>
        </a:xfrm>
      </p:grpSpPr>
      <p:sp>
        <p:nvSpPr>
          <p:cNvPr id="170" name="Google Shape;170;p10: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1" name="Google Shape;171;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Au niveau du groupe, les coordinateurs du groupe national et les membres du groupe de travail sont chargés de mettre en place l’intégration de l’égalité des sexes, alors qu’au niveau mondial, nous avons œuvré pour vous donner les outils et les exemples de bonnes pratiques. Toutefois, la responsabilité ne revient pas seulement à des agences ou à des individus en particulier qui travaillent dans certaines zones ou unités. Même si des structures spécifiques doivent être instaurées et des personnes responsables nommées, la responsabilité de l’intégration des questions de violences sexuelles incombe à l’ensemble du personnel des agences publiques de l’ONU, des ONG, des sociétés civiles, des institutions gouvernementales, etc. sous la direction des principaux acteurs humanitaires.</a:t>
            </a:r>
            <a:endParaRPr/>
          </a:p>
          <a:p>
            <a:pPr indent="0" lvl="0" marL="0" rtl="0" algn="l">
              <a:spcBef>
                <a:spcPts val="0"/>
              </a:spcBef>
              <a:spcAft>
                <a:spcPts val="0"/>
              </a:spcAft>
              <a:buNone/>
            </a:pPr>
            <a:r>
              <a:t/>
            </a:r>
            <a:endParaRPr/>
          </a:p>
        </p:txBody>
      </p:sp>
      <p:sp>
        <p:nvSpPr>
          <p:cNvPr id="172" name="Google Shape;172;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6" name="Shape 176"/>
        <p:cNvGrpSpPr/>
        <p:nvPr/>
      </p:nvGrpSpPr>
      <p:grpSpPr>
        <a:xfrm>
          <a:off x="0" y="0"/>
          <a:ext cx="0" cy="0"/>
          <a:chOff x="0" y="0"/>
          <a:chExt cx="0" cy="0"/>
        </a:xfrm>
      </p:grpSpPr>
      <p:sp>
        <p:nvSpPr>
          <p:cNvPr id="177" name="Google Shape;177;p11: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L'objectif est de combattre les inégalités et de défaire les mécanismes qui en sont la cause. Les risques pré existants existent dans toutes les installations à travers le monde, certains risques sont propres aux contextes d'urgence et d'autres à des raisons humanitaires. La protection des personnes touchées et à risque doit guider le processus décisionnel et la réponse humanitaires. Cette question doit figurer au cœur de nos efforts de préparation et faire partie des actions immédiates pour sauver des vies. </a:t>
            </a:r>
            <a:endParaRPr/>
          </a:p>
          <a:p>
            <a:pPr indent="0" lvl="0" marL="0" rtl="0" algn="l">
              <a:spcBef>
                <a:spcPts val="0"/>
              </a:spcBef>
              <a:spcAft>
                <a:spcPts val="0"/>
              </a:spcAft>
              <a:buNone/>
            </a:pPr>
            <a:r>
              <a:t/>
            </a:r>
            <a:endParaRPr/>
          </a:p>
        </p:txBody>
      </p:sp>
      <p:sp>
        <p:nvSpPr>
          <p:cNvPr id="179" name="Google Shape;179;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 name="Shape 183"/>
        <p:cNvGrpSpPr/>
        <p:nvPr/>
      </p:nvGrpSpPr>
      <p:grpSpPr>
        <a:xfrm>
          <a:off x="0" y="0"/>
          <a:ext cx="0" cy="0"/>
          <a:chOff x="0" y="0"/>
          <a:chExt cx="0" cy="0"/>
        </a:xfrm>
      </p:grpSpPr>
      <p:sp>
        <p:nvSpPr>
          <p:cNvPr id="184" name="Google Shape;184;p12: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5" name="Google Shape;185;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Demander aux participants de donner des exemples spécifiques qui expliquent pourquoi ce sont les mesures d'atténuation minimales dans un contexte de formation.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L'établissement de parcours d'orientation ne doit pas forcément impliquer que le domaine de responsabilité (AOR) sur les questions de violences sexuelles ou les acteurs de la protection mettent en place des procédures opératoires normalisées (SOP) spécifiques (bien que ce serait l'idéal). Pendant une urgence, il est essentiel que l'équipe sache ce qu'il faut faire (et ne pas faire). Demandez des exemple au groupe.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Les fournisseurs de services (en particulier les services de santé) peuvent aussi faire partie des ressources du camp communautaire. Y-a-t'il une sage-femme dans la population du camp ? Un officier de police ? Un ancien ou un leader religieux qui pourrait aider en cas d'urgence ? Comment pouvez-vous le savoir ?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La formation sur les premiers soins psychologiques est « un plus », mais peut facilement être dispensé à l'équipe basée dans le camp grâce à ce programme de formation. Les premiers soins psychologiques (PFA) sont le calme et le fait de montrer de la compassion envers quelqu'un en péril.</a:t>
            </a:r>
            <a:endParaRPr/>
          </a:p>
          <a:p>
            <a:pPr indent="0" lvl="0" marL="0" rtl="0" algn="l">
              <a:spcBef>
                <a:spcPts val="0"/>
              </a:spcBef>
              <a:spcAft>
                <a:spcPts val="0"/>
              </a:spcAft>
              <a:buNone/>
            </a:pPr>
            <a:r>
              <a:t/>
            </a:r>
            <a:endParaRPr/>
          </a:p>
        </p:txBody>
      </p:sp>
      <p:sp>
        <p:nvSpPr>
          <p:cNvPr id="186" name="Google Shape;186;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Google Shape;191;p13: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Cliquez pour passer de la photo au message clé</a:t>
            </a:r>
            <a:endParaRPr/>
          </a:p>
          <a:p>
            <a:pPr indent="0" lvl="0" marL="0" rtl="0" algn="l">
              <a:spcBef>
                <a:spcPts val="0"/>
              </a:spcBef>
              <a:spcAft>
                <a:spcPts val="0"/>
              </a:spcAft>
              <a:buNone/>
            </a:pPr>
            <a:r>
              <a:rPr lang="en-US"/>
              <a:t>Crédit : IOM/Amanda Nero 2015</a:t>
            </a:r>
            <a:endParaRPr/>
          </a:p>
        </p:txBody>
      </p:sp>
      <p:sp>
        <p:nvSpPr>
          <p:cNvPr id="193" name="Google Shape;193;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8" name="Shape 198"/>
        <p:cNvGrpSpPr/>
        <p:nvPr/>
      </p:nvGrpSpPr>
      <p:grpSpPr>
        <a:xfrm>
          <a:off x="0" y="0"/>
          <a:ext cx="0" cy="0"/>
          <a:chOff x="0" y="0"/>
          <a:chExt cx="0" cy="0"/>
        </a:xfrm>
      </p:grpSpPr>
      <p:sp>
        <p:nvSpPr>
          <p:cNvPr id="199" name="Google Shape;199;p14: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 name="Google Shape;200;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Cliquez pour passer de la photo au message clé</a:t>
            </a:r>
            <a:endParaRPr/>
          </a:p>
          <a:p>
            <a:pPr indent="0" lvl="0" marL="0" rtl="0" algn="l">
              <a:spcBef>
                <a:spcPts val="0"/>
              </a:spcBef>
              <a:spcAft>
                <a:spcPts val="0"/>
              </a:spcAft>
              <a:buNone/>
            </a:pPr>
            <a:r>
              <a:rPr lang="en-US"/>
              <a:t>Crédit : IOM/Amanda Nero 2015</a:t>
            </a:r>
            <a:endParaRPr/>
          </a:p>
        </p:txBody>
      </p:sp>
      <p:sp>
        <p:nvSpPr>
          <p:cNvPr id="201" name="Google Shape;201;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6" name="Shape 206"/>
        <p:cNvGrpSpPr/>
        <p:nvPr/>
      </p:nvGrpSpPr>
      <p:grpSpPr>
        <a:xfrm>
          <a:off x="0" y="0"/>
          <a:ext cx="0" cy="0"/>
          <a:chOff x="0" y="0"/>
          <a:chExt cx="0" cy="0"/>
        </a:xfrm>
      </p:grpSpPr>
      <p:sp>
        <p:nvSpPr>
          <p:cNvPr id="207" name="Google Shape;207;p15: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 name="Google Shape;208;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09" name="Google Shape;209;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Google Shape;218;p16: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9" name="Google Shape;219;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Leur dire qu'ils vont maintenant utiliser la scène (théâtre) ou les jeux de rôle pour transmettre autant d'activités sur l'intégration des questions de violence sexuelles, qui leur sont familières, pour leur mise en scène de la vie de camp.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Organisation et installation de camp (risque - réduction) :</a:t>
            </a:r>
            <a:endParaRPr/>
          </a:p>
          <a:p>
            <a:pPr indent="-171450" lvl="0" marL="171450" rtl="0" algn="l">
              <a:spcBef>
                <a:spcPts val="0"/>
              </a:spcBef>
              <a:spcAft>
                <a:spcPts val="0"/>
              </a:spcAft>
              <a:buClr>
                <a:schemeClr val="dk1"/>
              </a:buClr>
              <a:buSzPts val="1200"/>
              <a:buFont typeface="Calibri"/>
              <a:buChar char="-"/>
            </a:pPr>
            <a:r>
              <a:rPr lang="en-US"/>
              <a:t>Inscription confidentielle et non stigmatisante</a:t>
            </a:r>
            <a:endParaRPr/>
          </a:p>
          <a:p>
            <a:pPr indent="-171450" lvl="0" marL="171450" rtl="0" algn="l">
              <a:spcBef>
                <a:spcPts val="0"/>
              </a:spcBef>
              <a:spcAft>
                <a:spcPts val="0"/>
              </a:spcAft>
              <a:buClr>
                <a:schemeClr val="dk1"/>
              </a:buClr>
              <a:buSzPts val="1200"/>
              <a:buFont typeface="Calibri"/>
              <a:buChar char="-"/>
            </a:pPr>
            <a:r>
              <a:rPr lang="en-US"/>
              <a:t>Zones sécurisées pour dormir, utilisation de cloisons pour assurer l'intimité</a:t>
            </a:r>
            <a:endParaRPr/>
          </a:p>
          <a:p>
            <a:pPr indent="-171450" lvl="0" marL="171450" rtl="0" algn="l">
              <a:spcBef>
                <a:spcPts val="0"/>
              </a:spcBef>
              <a:spcAft>
                <a:spcPts val="0"/>
              </a:spcAft>
              <a:buClr>
                <a:schemeClr val="dk1"/>
              </a:buClr>
              <a:buSzPts val="1200"/>
              <a:buFont typeface="Calibri"/>
              <a:buChar char="-"/>
            </a:pPr>
            <a:r>
              <a:rPr lang="en-US"/>
              <a:t>Espaces réservés aux femmes, aux adolescents et dédiés aux enfants</a:t>
            </a:r>
            <a:endParaRPr/>
          </a:p>
          <a:p>
            <a:pPr indent="-95250" lvl="0" marL="17145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en-US"/>
              <a:t>Soins et Entretien :</a:t>
            </a:r>
            <a:endParaRPr/>
          </a:p>
          <a:p>
            <a:pPr indent="-171450" lvl="0" marL="171450" rtl="0" algn="l">
              <a:spcBef>
                <a:spcPts val="0"/>
              </a:spcBef>
              <a:spcAft>
                <a:spcPts val="0"/>
              </a:spcAft>
              <a:buClr>
                <a:schemeClr val="dk1"/>
              </a:buClr>
              <a:buSzPts val="1200"/>
              <a:buFont typeface="Calibri"/>
              <a:buChar char="-"/>
            </a:pPr>
            <a:r>
              <a:rPr lang="en-US"/>
              <a:t>Vérifier fréquemment et régulièrement la sécurité du site</a:t>
            </a:r>
            <a:endParaRPr/>
          </a:p>
          <a:p>
            <a:pPr indent="-171450" lvl="0" marL="171450" rtl="0" algn="l">
              <a:spcBef>
                <a:spcPts val="0"/>
              </a:spcBef>
              <a:spcAft>
                <a:spcPts val="0"/>
              </a:spcAft>
              <a:buClr>
                <a:schemeClr val="dk1"/>
              </a:buClr>
              <a:buSzPts val="1200"/>
              <a:buFont typeface="Calibri"/>
              <a:buChar char="-"/>
            </a:pPr>
            <a:r>
              <a:rPr lang="en-US"/>
              <a:t>Créer des mécanismes de plaintes et de retours d'information communautaires</a:t>
            </a:r>
            <a:endParaRPr/>
          </a:p>
          <a:p>
            <a:pPr indent="0" lvl="0" marL="0" rtl="0" algn="l">
              <a:spcBef>
                <a:spcPts val="0"/>
              </a:spcBef>
              <a:spcAft>
                <a:spcPts val="0"/>
              </a:spcAft>
              <a:buClr>
                <a:schemeClr val="dk1"/>
              </a:buClr>
              <a:buSzPts val="1200"/>
              <a:buFont typeface="Calibri"/>
              <a:buNone/>
            </a:pPr>
            <a:r>
              <a:t/>
            </a:r>
            <a:endParaRPr/>
          </a:p>
          <a:p>
            <a:pPr indent="0" lvl="0" marL="0" rtl="0" algn="l">
              <a:spcBef>
                <a:spcPts val="0"/>
              </a:spcBef>
              <a:spcAft>
                <a:spcPts val="0"/>
              </a:spcAft>
              <a:buClr>
                <a:schemeClr val="dk1"/>
              </a:buClr>
              <a:buSzPts val="1200"/>
              <a:buFont typeface="Calibri"/>
              <a:buNone/>
            </a:pPr>
            <a:r>
              <a:rPr lang="en-US"/>
              <a:t>Fermeture de camp</a:t>
            </a:r>
            <a:endParaRPr/>
          </a:p>
          <a:p>
            <a:pPr indent="-171450" lvl="0" marL="171450" rtl="0" algn="l">
              <a:spcBef>
                <a:spcPts val="0"/>
              </a:spcBef>
              <a:spcAft>
                <a:spcPts val="0"/>
              </a:spcAft>
              <a:buClr>
                <a:schemeClr val="dk1"/>
              </a:buClr>
              <a:buSzPts val="1200"/>
              <a:buFont typeface="Calibri"/>
              <a:buChar char="-"/>
            </a:pPr>
            <a:r>
              <a:rPr lang="en-US"/>
              <a:t>Suivre de près les risques liés aux questions de violences sexuelles pour les population qui reviennent/se réinstallent/les populations résiduelles</a:t>
            </a:r>
            <a:endParaRPr/>
          </a:p>
          <a:p>
            <a:pPr indent="-171450" lvl="0" marL="171450" rtl="0" algn="l">
              <a:spcBef>
                <a:spcPts val="0"/>
              </a:spcBef>
              <a:spcAft>
                <a:spcPts val="0"/>
              </a:spcAft>
              <a:buClr>
                <a:schemeClr val="dk1"/>
              </a:buClr>
              <a:buSzPts val="1200"/>
              <a:buFont typeface="Calibri"/>
              <a:buChar char="-"/>
            </a:pPr>
            <a:r>
              <a:rPr lang="en-US"/>
              <a:t>Travailler avec les prestataires pour assurer la continuité des services (notamment les rescapés des violences sexuelles) qui quittent les camps</a:t>
            </a:r>
            <a:endParaRPr/>
          </a:p>
          <a:p>
            <a:pPr indent="0" lvl="1" marL="457200" rtl="0" algn="l">
              <a:spcBef>
                <a:spcPts val="0"/>
              </a:spcBef>
              <a:spcAft>
                <a:spcPts val="0"/>
              </a:spcAft>
              <a:buNone/>
            </a:pPr>
            <a:r>
              <a:t/>
            </a:r>
            <a:endParaRPr/>
          </a:p>
        </p:txBody>
      </p:sp>
      <p:sp>
        <p:nvSpPr>
          <p:cNvPr id="220" name="Google Shape;220;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 name="Shape 226"/>
        <p:cNvGrpSpPr/>
        <p:nvPr/>
      </p:nvGrpSpPr>
      <p:grpSpPr>
        <a:xfrm>
          <a:off x="0" y="0"/>
          <a:ext cx="0" cy="0"/>
          <a:chOff x="0" y="0"/>
          <a:chExt cx="0" cy="0"/>
        </a:xfrm>
      </p:grpSpPr>
      <p:sp>
        <p:nvSpPr>
          <p:cNvPr id="227" name="Google Shape;227;p17: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Cliquez pour passer de la photo au message clé</a:t>
            </a:r>
            <a:endParaRPr/>
          </a:p>
          <a:p>
            <a:pPr indent="0" lvl="0" marL="0" rtl="0" algn="l">
              <a:spcBef>
                <a:spcPts val="0"/>
              </a:spcBef>
              <a:spcAft>
                <a:spcPts val="0"/>
              </a:spcAft>
              <a:buNone/>
            </a:pPr>
            <a:r>
              <a:t/>
            </a:r>
            <a:endParaRPr/>
          </a:p>
        </p:txBody>
      </p:sp>
      <p:sp>
        <p:nvSpPr>
          <p:cNvPr id="229" name="Google Shape;229;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Google Shape;235;p18: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 name="Google Shape;236;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Cliquez pour passer de la photo au message clé</a:t>
            </a:r>
            <a:endParaRPr/>
          </a:p>
          <a:p>
            <a:pPr indent="0" lvl="0" marL="0" rtl="0" algn="l">
              <a:spcBef>
                <a:spcPts val="0"/>
              </a:spcBef>
              <a:spcAft>
                <a:spcPts val="0"/>
              </a:spcAft>
              <a:buNone/>
            </a:pPr>
            <a:r>
              <a:t/>
            </a:r>
            <a:endParaRPr/>
          </a:p>
        </p:txBody>
      </p:sp>
      <p:sp>
        <p:nvSpPr>
          <p:cNvPr id="237" name="Google Shape;237;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 name="Shape 242"/>
        <p:cNvGrpSpPr/>
        <p:nvPr/>
      </p:nvGrpSpPr>
      <p:grpSpPr>
        <a:xfrm>
          <a:off x="0" y="0"/>
          <a:ext cx="0" cy="0"/>
          <a:chOff x="0" y="0"/>
          <a:chExt cx="0" cy="0"/>
        </a:xfrm>
      </p:grpSpPr>
      <p:sp>
        <p:nvSpPr>
          <p:cNvPr id="243" name="Google Shape;243;p19: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 name="Google Shape;244;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Toutes les étapes de la vie de camp ont un rapport avec les activités ci-dessous. Ce sont juste des exemples qui pourraient être consolidés par le groupe. Les priorités changeront selon la situation. Voir les informations générales.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1. Évaluation, analyse et organisation = mener une analyse de situation, encourager la participation active, analyser la sécurité physique dans et à proximité des sites en relation avec les violences sexuelles</a:t>
            </a:r>
            <a:endParaRPr/>
          </a:p>
          <a:p>
            <a:pPr indent="0" lvl="0" marL="0" rtl="0" algn="l">
              <a:spcBef>
                <a:spcPts val="0"/>
              </a:spcBef>
              <a:spcAft>
                <a:spcPts val="0"/>
              </a:spcAft>
              <a:buNone/>
            </a:pPr>
            <a:r>
              <a:rPr lang="en-US"/>
              <a:t>2. Participation communautaire = augmenter les activités qui encouragent l'égalité des sexes, travailler avec les communautés pour traiter des pratiques qui contribuent à la lutte contre les violences sexuelles </a:t>
            </a:r>
            <a:endParaRPr/>
          </a:p>
          <a:p>
            <a:pPr indent="0" lvl="0" marL="0" rtl="0" algn="l">
              <a:spcBef>
                <a:spcPts val="0"/>
              </a:spcBef>
              <a:spcAft>
                <a:spcPts val="0"/>
              </a:spcAft>
              <a:buNone/>
            </a:pPr>
            <a:r>
              <a:rPr lang="en-US"/>
              <a:t>3. Protection = un système de soins confidentiel et adapté, (par exemple, les parcours d'orientation) pour les rescapés (de tous les secteurs)</a:t>
            </a:r>
            <a:endParaRPr/>
          </a:p>
          <a:p>
            <a:pPr indent="0" lvl="0" marL="0" rtl="0" algn="l">
              <a:spcBef>
                <a:spcPts val="0"/>
              </a:spcBef>
              <a:spcAft>
                <a:spcPts val="0"/>
              </a:spcAft>
              <a:buNone/>
            </a:pPr>
            <a:r>
              <a:rPr lang="en-US"/>
              <a:t>4. Suivi = s'assurer que les zones dangereuses sont immédiatement prises en compte par l'intermédiaire des stratégies de réduction de risques, par la mise en place de l’éclairage et des patrouilles de sécurité, à partir du lieu d’installation du camp, identifier les points sûrs, </a:t>
            </a:r>
            <a:endParaRPr/>
          </a:p>
          <a:p>
            <a:pPr indent="0" lvl="0" marL="0" rtl="0" algn="l">
              <a:spcBef>
                <a:spcPts val="0"/>
              </a:spcBef>
              <a:spcAft>
                <a:spcPts val="0"/>
              </a:spcAft>
              <a:buNone/>
            </a:pPr>
            <a:r>
              <a:rPr lang="en-US"/>
              <a:t>5. Collecte et partage d’informations = recueillir, analyser et faire un rapport sur la ventilation des données par âge et sexe, s’assurer que les programmes de la coordination et gestion de camps (CCCM) diffusent les informations sur les questions de violences sexuelles au sein du secteur ou avec les partenaires des communautés humanitaires au sens large et qu’ils respectent les normes de sécurité et éthiques, qu’ils observent les protocoles de protection des données</a:t>
            </a:r>
            <a:endParaRPr/>
          </a:p>
          <a:p>
            <a:pPr indent="0" lvl="0" marL="0" rtl="0" algn="l">
              <a:spcBef>
                <a:spcPts val="0"/>
              </a:spcBef>
              <a:spcAft>
                <a:spcPts val="0"/>
              </a:spcAft>
              <a:buNone/>
            </a:pPr>
            <a:r>
              <a:rPr lang="en-US"/>
              <a:t>6. Coordination = s'assurer que la réduction des risques de violences sexuelles soit régulièrement à l'ordre du jour de tous les mécanismes de coordination liés aux questions de violences sexuelles de la CCCM</a:t>
            </a:r>
            <a:endParaRPr/>
          </a:p>
          <a:p>
            <a:pPr indent="0" lvl="0" marL="0" rtl="0" algn="l">
              <a:spcBef>
                <a:spcPts val="0"/>
              </a:spcBef>
              <a:spcAft>
                <a:spcPts val="0"/>
              </a:spcAft>
              <a:buNone/>
            </a:pPr>
            <a:r>
              <a:rPr lang="en-US"/>
              <a:t>7. Ressources humaines = Impliquer les femmes dans les équipes de gestion de camp, les administrateurs, les travailleurs sur site. Les équipes de gestion de camp devront être constituées à 50 % de femmes</a:t>
            </a:r>
            <a:endParaRPr/>
          </a:p>
          <a:p>
            <a:pPr indent="0" lvl="0" marL="0" rtl="0" algn="l">
              <a:spcBef>
                <a:spcPts val="0"/>
              </a:spcBef>
              <a:spcAft>
                <a:spcPts val="0"/>
              </a:spcAft>
              <a:buNone/>
            </a:pPr>
            <a:r>
              <a:rPr lang="en-US"/>
              <a:t>8. Apprentissage des équipes = Assurer la formation des équipes, notamment en matière de code de conduite, de protection contre l'exploitation et l'abus sexuel (PSEA), de premiers soins psychologiques (PFA)</a:t>
            </a:r>
            <a:endParaRPr/>
          </a:p>
          <a:p>
            <a:pPr indent="0" lvl="0" marL="0" rtl="0" algn="l">
              <a:spcBef>
                <a:spcPts val="0"/>
              </a:spcBef>
              <a:spcAft>
                <a:spcPts val="0"/>
              </a:spcAft>
              <a:buNone/>
            </a:pPr>
            <a:r>
              <a:t/>
            </a:r>
            <a:endParaRPr/>
          </a:p>
        </p:txBody>
      </p:sp>
      <p:sp>
        <p:nvSpPr>
          <p:cNvPr id="245" name="Google Shape;245;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p2: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 name="Google Shape;106;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7" name="Google Shape;107;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4" name="Shape 274"/>
        <p:cNvGrpSpPr/>
        <p:nvPr/>
      </p:nvGrpSpPr>
      <p:grpSpPr>
        <a:xfrm>
          <a:off x="0" y="0"/>
          <a:ext cx="0" cy="0"/>
          <a:chOff x="0" y="0"/>
          <a:chExt cx="0" cy="0"/>
        </a:xfrm>
      </p:grpSpPr>
      <p:sp>
        <p:nvSpPr>
          <p:cNvPr id="275" name="Google Shape;275;p20: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6" name="Google Shape;276;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Les groupes font part de leurs objectifs liés au camp où ils travaillent</a:t>
            </a:r>
            <a:endParaRPr/>
          </a:p>
        </p:txBody>
      </p:sp>
      <p:sp>
        <p:nvSpPr>
          <p:cNvPr id="277" name="Google Shape;277;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1" name="Shape 281"/>
        <p:cNvGrpSpPr/>
        <p:nvPr/>
      </p:nvGrpSpPr>
      <p:grpSpPr>
        <a:xfrm>
          <a:off x="0" y="0"/>
          <a:ext cx="0" cy="0"/>
          <a:chOff x="0" y="0"/>
          <a:chExt cx="0" cy="0"/>
        </a:xfrm>
      </p:grpSpPr>
      <p:sp>
        <p:nvSpPr>
          <p:cNvPr id="282" name="Google Shape;282;p21: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3" name="Google Shape;283;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84" name="Google Shape;284;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 name="Shape 292"/>
        <p:cNvGrpSpPr/>
        <p:nvPr/>
      </p:nvGrpSpPr>
      <p:grpSpPr>
        <a:xfrm>
          <a:off x="0" y="0"/>
          <a:ext cx="0" cy="0"/>
          <a:chOff x="0" y="0"/>
          <a:chExt cx="0" cy="0"/>
        </a:xfrm>
      </p:grpSpPr>
      <p:sp>
        <p:nvSpPr>
          <p:cNvPr id="293" name="Google Shape;293;p22: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4" name="Google Shape;294;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5" name="Google Shape;295;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7" name="Shape 317"/>
        <p:cNvGrpSpPr/>
        <p:nvPr/>
      </p:nvGrpSpPr>
      <p:grpSpPr>
        <a:xfrm>
          <a:off x="0" y="0"/>
          <a:ext cx="0" cy="0"/>
          <a:chOff x="0" y="0"/>
          <a:chExt cx="0" cy="0"/>
        </a:xfrm>
      </p:grpSpPr>
      <p:sp>
        <p:nvSpPr>
          <p:cNvPr id="318" name="Google Shape;318;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9" name="Google Shape;319;p23: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Google Shape;112;p3: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 name="Google Shape;113;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4" name="Google Shape;114;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Google Shape;120;p4: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 name="Google Shape;121;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2" name="Google Shape;122;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Google Shape;127;p5: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 name="Google Shape;128;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Cliquez pour passer de la photo au message clé</a:t>
            </a:r>
            <a:endParaRPr/>
          </a:p>
          <a:p>
            <a:pPr indent="0" lvl="0" marL="0" rtl="0" algn="l">
              <a:spcBef>
                <a:spcPts val="0"/>
              </a:spcBef>
              <a:spcAft>
                <a:spcPts val="0"/>
              </a:spcAft>
              <a:buNone/>
            </a:pPr>
            <a:r>
              <a:t/>
            </a:r>
            <a:endParaRPr/>
          </a:p>
        </p:txBody>
      </p:sp>
      <p:sp>
        <p:nvSpPr>
          <p:cNvPr id="129" name="Google Shape;129;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Google Shape;135;p6: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Cliquez pour passer de la photo au message clé</a:t>
            </a:r>
            <a:endParaRPr/>
          </a:p>
          <a:p>
            <a:pPr indent="0" lvl="0" marL="0" rtl="0" algn="l">
              <a:spcBef>
                <a:spcPts val="0"/>
              </a:spcBef>
              <a:spcAft>
                <a:spcPts val="0"/>
              </a:spcAft>
              <a:buNone/>
            </a:pPr>
            <a:r>
              <a:t/>
            </a:r>
            <a:endParaRPr/>
          </a:p>
        </p:txBody>
      </p:sp>
      <p:sp>
        <p:nvSpPr>
          <p:cNvPr id="137" name="Google Shape;137;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Google Shape;143;p7: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 name="Google Shape;144;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545456"/>
              </a:buClr>
              <a:buSzPts val="1200"/>
              <a:buFont typeface="Calibri"/>
              <a:buNone/>
            </a:pPr>
            <a:r>
              <a:rPr lang="en-US" sz="1200">
                <a:solidFill>
                  <a:srgbClr val="545456"/>
                </a:solidFill>
                <a:latin typeface="Calibri"/>
                <a:ea typeface="Calibri"/>
                <a:cs typeface="Calibri"/>
                <a:sym typeface="Calibri"/>
              </a:rPr>
              <a:t>Activités 1 A et B : </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45" name="Google Shape;145;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Google Shape;154;p8: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5" name="Google Shape;155;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1" marL="457200" rtl="0" algn="l">
              <a:spcBef>
                <a:spcPts val="0"/>
              </a:spcBef>
              <a:spcAft>
                <a:spcPts val="0"/>
              </a:spcAft>
              <a:buNone/>
            </a:pPr>
            <a:r>
              <a:t/>
            </a:r>
            <a:endParaRPr/>
          </a:p>
        </p:txBody>
      </p:sp>
      <p:sp>
        <p:nvSpPr>
          <p:cNvPr id="156" name="Google Shape;156;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Google Shape;163;p9: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 name="Google Shape;164;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1" lang="en-US"/>
              <a:t>Mission	</a:t>
            </a:r>
            <a:endParaRPr/>
          </a:p>
          <a:p>
            <a:pPr indent="0" lvl="0" marL="0" rtl="0" algn="l">
              <a:spcBef>
                <a:spcPts val="0"/>
              </a:spcBef>
              <a:spcAft>
                <a:spcPts val="0"/>
              </a:spcAft>
              <a:buNone/>
            </a:pPr>
            <a:r>
              <a:rPr lang="en-US"/>
              <a:t>Dans le cadre de l'architecture globale de la réponse humanitaire et en appui aux structures et activités gouvernementales, la coordination et gestion de camps mondiale (CCCM) mondiale garantira et améliorera la prédictibilité, la rapidité, la qualité et l'efficacité de la gestion et de la coordination des camps et des installations similaires, en ce qui concerne la préparation et l'intervention en cas de crises humanitaires. </a:t>
            </a:r>
            <a:endParaRPr/>
          </a:p>
          <a:p>
            <a:pPr indent="0" lvl="0" marL="0" rtl="0" algn="l">
              <a:spcBef>
                <a:spcPts val="0"/>
              </a:spcBef>
              <a:spcAft>
                <a:spcPts val="0"/>
              </a:spcAft>
              <a:buNone/>
            </a:pPr>
            <a:r>
              <a:rPr lang="en-US"/>
              <a:t>La coordination et gestion de camps mondiale (CCCM) identifie et propose les meilleurs environnements de protection et d'aide possibles aux personnes déplacées, en accord avec les normes internationales et grâce à des approches multisectorielles. Elle est impliquée depuis le début dans la recherche de solutions rapides et durables à leur déplacement. En cas de besoin et en dernier recours, cela peut être de l'assistance et/ou de la gestion de camps ou d'installations similaires comme solution de déplacement temporaire : il s'agit de la responsabilité principale du cluster.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Une réponse globale de la coordination et gestion de camps (CCCM) vise à améliorer, grâce à un travail participatif, la qualité de vie, la sécurité et la dignité pendant le déplacement, à travailler ensemble avec des personnes déplacées en interne ainsi que d'autres personnes touchées par une crise humanitaire, et à prendre leur défense. </a:t>
            </a:r>
            <a:endParaRPr/>
          </a:p>
          <a:p>
            <a:pPr indent="0" lvl="0" marL="0" rtl="0" algn="l">
              <a:spcBef>
                <a:spcPts val="0"/>
              </a:spcBef>
              <a:spcAft>
                <a:spcPts val="0"/>
              </a:spcAft>
              <a:buNone/>
            </a:pPr>
            <a:r>
              <a:rPr lang="en-US"/>
              <a:t>Elle peut aussi inclure un renfort de l'encadrement qui sera une contribution essentielle aux personnes déplacées qui restent « cachées » et vivent éparpillées ou dispersées parmi les communautés d'accueil, auquel cas le rôle de la coordination et gestion de camps (CCCM Cluster) est de faire en sorte que les inégalités auxquelles font face les personnes déplacées pour avoir accès à un accompagnement, ou celles qui ont des besoins particuliers de protection et d'assistance, soient reconnues et traitées.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Valeurs essentielles et principes</a:t>
            </a:r>
            <a:endParaRPr/>
          </a:p>
          <a:p>
            <a:pPr indent="0" lvl="0" marL="0" rtl="0" algn="l">
              <a:spcBef>
                <a:spcPts val="0"/>
              </a:spcBef>
              <a:spcAft>
                <a:spcPts val="0"/>
              </a:spcAft>
              <a:buNone/>
            </a:pPr>
            <a:r>
              <a:rPr lang="en-US"/>
              <a:t>Les personnes déplacées en interne et leur prise en charge sont au cœur de la mission de la coordination et gestion de camps (CCCM Cluster) qui, par l'application des ses valeurs essentielles et de ses principes, obtient des résultats collectifs.</a:t>
            </a:r>
            <a:endParaRPr/>
          </a:p>
          <a:p>
            <a:pPr indent="0" lvl="0" marL="0" rtl="0" algn="l">
              <a:spcBef>
                <a:spcPts val="0"/>
              </a:spcBef>
              <a:spcAft>
                <a:spcPts val="0"/>
              </a:spcAft>
              <a:buNone/>
            </a:pPr>
            <a:r>
              <a:rPr lang="en-US"/>
              <a:t>• Camps en dernier recours : les camps doivent être des mesures temporaires dans le cas où des mesures alternatives ne sont pas des options adaptées ou possibles. </a:t>
            </a:r>
            <a:endParaRPr/>
          </a:p>
          <a:p>
            <a:pPr indent="0" lvl="0" marL="0" rtl="0" algn="l">
              <a:spcBef>
                <a:spcPts val="0"/>
              </a:spcBef>
              <a:spcAft>
                <a:spcPts val="0"/>
              </a:spcAft>
              <a:buNone/>
            </a:pPr>
            <a:r>
              <a:rPr lang="en-US"/>
              <a:t>• L'approche des relations collaboratives et multisectorielles : tirer profit des ressources rares, partager les bonne pratiques essentielles et coordonner efficacement afin d'identifier les synergies de tous les secteurs pour répondre aux besoins et réduire les vulnérabilités des populations touchées, viser à obtenir des résultats collectifs. </a:t>
            </a:r>
            <a:endParaRPr/>
          </a:p>
          <a:p>
            <a:pPr indent="0" lvl="0" marL="0" rtl="0" algn="l">
              <a:spcBef>
                <a:spcPts val="0"/>
              </a:spcBef>
              <a:spcAft>
                <a:spcPts val="0"/>
              </a:spcAft>
              <a:buNone/>
            </a:pPr>
            <a:r>
              <a:rPr lang="en-US"/>
              <a:t>• Participation active et variée : grâce à une mobilisation communautaire élaborée, la participation, la coordination et des voix de communication dans les deux sens, mettre en place une gestion centrée sur la communauté en travaillant directement et quotidiennement avec les populations touchées. </a:t>
            </a:r>
            <a:endParaRPr/>
          </a:p>
          <a:p>
            <a:pPr indent="0" lvl="0" marL="0" rtl="0" algn="l">
              <a:spcBef>
                <a:spcPts val="0"/>
              </a:spcBef>
              <a:spcAft>
                <a:spcPts val="0"/>
              </a:spcAft>
              <a:buNone/>
            </a:pPr>
            <a:r>
              <a:rPr lang="en-US"/>
              <a:t>• Responsabilité envers les populations touchées : avec en soutien la participation active et variée au niveau communautaire des personnes touchées, impliquer les acteurs à tous les niveaux de l'architecture humanitaire et dans toutes les étapes du cycle de programme humanitaire </a:t>
            </a:r>
            <a:endParaRPr/>
          </a:p>
          <a:p>
            <a:pPr indent="0" lvl="0" marL="0" rtl="0" algn="l">
              <a:spcBef>
                <a:spcPts val="0"/>
              </a:spcBef>
              <a:spcAft>
                <a:spcPts val="0"/>
              </a:spcAft>
              <a:buNone/>
            </a:pPr>
            <a:r>
              <a:rPr lang="en-US"/>
              <a:t>• Égalité et dignité : l'accès équitable et digne à la protection et à l'aide au cours d'une aide humanitaire englobe toute la population touchée, où qu'elle se situe. </a:t>
            </a:r>
            <a:endParaRPr/>
          </a:p>
          <a:p>
            <a:pPr indent="0" lvl="0" marL="0" rtl="0" algn="l">
              <a:spcBef>
                <a:spcPts val="0"/>
              </a:spcBef>
              <a:spcAft>
                <a:spcPts val="0"/>
              </a:spcAft>
              <a:buNone/>
            </a:pPr>
            <a:r>
              <a:rPr lang="en-US"/>
              <a:t>• Solutions et localisation durables : la prise en main locale et nationale de la préparation et de la réponse aux situations d'urgence est nécessaire à l'efficacité et à la durabilité. L'engagement des intervenants locaux est reconnue et encouragée. Les interventions, y compris les aides, doivent faire partie des solutions stratégiques rapides et durables dès le début des événements.</a:t>
            </a:r>
            <a:endParaRPr/>
          </a:p>
          <a:p>
            <a:pPr indent="0" lvl="0" marL="0" rtl="0" algn="l">
              <a:spcBef>
                <a:spcPts val="0"/>
              </a:spcBef>
              <a:spcAft>
                <a:spcPts val="0"/>
              </a:spcAft>
              <a:buNone/>
            </a:pPr>
            <a:r>
              <a:rPr lang="en-US"/>
              <a:t>• Ne pas porter préjudice : toutes les interventions de la coordination et gestion des camps (CCCM) doivent s’efforcer de ne pas causer de préjudices ou de minimiser le tort qu’elles peuvent infliger par inadvertance sur la population touchée. Cela suppose que les interventions accompagnent le retour à la normale et le développement sur le long terme.</a:t>
            </a:r>
            <a:endParaRPr/>
          </a:p>
          <a:p>
            <a:pPr indent="0" lvl="0" marL="0" rtl="0" algn="l">
              <a:spcBef>
                <a:spcPts val="0"/>
              </a:spcBef>
              <a:spcAft>
                <a:spcPts val="0"/>
              </a:spcAft>
              <a:buNone/>
            </a:pPr>
            <a:r>
              <a:rPr lang="en-US"/>
              <a:t>• Rôle central de la protection, intégration de la protection : préserver un environnement protecteur dans les sites de déplacement est très important. Il est primordial d’identifier les risques et les vulnérabilités de toutes les personnes déplacées, incluant ceux concernés par la violence sexuelle, les problèmes de protection des enfants, la conservation du caractère civil des sites de déplacement et de mettre sur pied les mécanismes d'orientation adaptés, notamment pour la lutte contre l’exploitation et les abus sexuels (protection contre l’exploitation et l’abus sexuel PEAS ou PSEA).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t>4 Objectifs stratégiques élevés</a:t>
            </a:r>
            <a:endParaRPr/>
          </a:p>
          <a:p>
            <a:pPr indent="0" lvl="0" marL="0" rtl="0" algn="l">
              <a:spcBef>
                <a:spcPts val="0"/>
              </a:spcBef>
              <a:spcAft>
                <a:spcPts val="0"/>
              </a:spcAft>
              <a:buNone/>
            </a:pPr>
            <a:r>
              <a:rPr lang="en-US"/>
              <a:t>L’objectif stratégique global de la coordination et gestion des camps (CCCM Cluster), reflété dans ses 4 objectifs, est de présenter et renforcer la coordination et la gestion de camp dans toutes les situations concernées, s’assurer que toutes les activités liées à la CCCM sont bien effectuées, sont pleinement soutenues et améliorées par la coordination et gestion des camps (CCCM Cluster), et sont adaptées aux contextes évolutifs du déplacement et de l’action humanitaire.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1. Les besoins des femmes, des hommes, des filles et des garçons des camps et des installations similaires et communautaires sont traités rapidement et complètement, dès le début et tout au long de leur déplacement, avec une participation active et le feedback des populations touchées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2. Les activités et les interventions de la coordination et gestion des camps (CCCM Cluster) sont déterminées à l'aide de systèmes efficaces de gestion de l’information, basés sur des analyses solides des besoins de la population, le respect des normes minimales, et la prise en compte des conclusions résultant d’un suivi continu et des mesures de contrôle qualité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3. La coordination et gestion des camps (CCCM) et ses membres recherchent activement les synergies et les collaborations avec les autres groupes, les membres de la communauté humanitaire, les gouvernements, les sociétés civiles et le secteur privé à l'échelle nationale et mondiale et soutiennent les groupes des pays dans l’exercice de leur fonction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4. Les réponses aux situations actuelles et en évolution sont efficaces. Elles tirent parti des bonnes pratiques et des enseignements tirés, et sont conçues et exécutées de manière innovante.</a:t>
            </a:r>
            <a:endParaRPr/>
          </a:p>
          <a:p>
            <a:pPr indent="0" lvl="0" marL="0" rtl="0" algn="l">
              <a:spcBef>
                <a:spcPts val="0"/>
              </a:spcBef>
              <a:spcAft>
                <a:spcPts val="0"/>
              </a:spcAft>
              <a:buNone/>
            </a:pPr>
            <a:r>
              <a:t/>
            </a:r>
            <a:endParaRPr/>
          </a:p>
        </p:txBody>
      </p:sp>
      <p:sp>
        <p:nvSpPr>
          <p:cNvPr id="165" name="Google Shape;165;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jp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6.png"/><Relationship Id="rId7" Type="http://schemas.openxmlformats.org/officeDocument/2006/relationships/image" Target="../media/image10.png"/><Relationship Id="rId8"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 Id="rId4" Type="http://schemas.openxmlformats.org/officeDocument/2006/relationships/image" Target="../media/image2.jpg"/><Relationship Id="rId9" Type="http://schemas.openxmlformats.org/officeDocument/2006/relationships/image" Target="../media/image11.png"/><Relationship Id="rId5" Type="http://schemas.openxmlformats.org/officeDocument/2006/relationships/image" Target="../media/image9.png"/><Relationship Id="rId6" Type="http://schemas.openxmlformats.org/officeDocument/2006/relationships/image" Target="../media/image6.png"/><Relationship Id="rId7" Type="http://schemas.openxmlformats.org/officeDocument/2006/relationships/image" Target="../media/image10.png"/><Relationship Id="rId8" Type="http://schemas.openxmlformats.org/officeDocument/2006/relationships/image" Target="../media/image1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 Report - Blue">
  <p:cSld name="CCCM - TItle - Report - Blue">
    <p:spTree>
      <p:nvGrpSpPr>
        <p:cNvPr id="11" name="Shape 11"/>
        <p:cNvGrpSpPr/>
        <p:nvPr/>
      </p:nvGrpSpPr>
      <p:grpSpPr>
        <a:xfrm>
          <a:off x="0" y="0"/>
          <a:ext cx="0" cy="0"/>
          <a:chOff x="0" y="0"/>
          <a:chExt cx="0" cy="0"/>
        </a:xfrm>
      </p:grpSpPr>
      <p:sp>
        <p:nvSpPr>
          <p:cNvPr id="12" name="Google Shape;12;p2"/>
          <p:cNvSpPr/>
          <p:nvPr/>
        </p:nvSpPr>
        <p:spPr>
          <a:xfrm>
            <a:off x="1" y="1"/>
            <a:ext cx="8154218" cy="756546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053" u="none" cap="none" strike="noStrike">
              <a:solidFill>
                <a:schemeClr val="lt1"/>
              </a:solidFill>
              <a:latin typeface="Trebuchet MS"/>
              <a:ea typeface="Trebuchet MS"/>
              <a:cs typeface="Trebuchet MS"/>
              <a:sym typeface="Trebuchet MS"/>
            </a:endParaRPr>
          </a:p>
        </p:txBody>
      </p:sp>
      <p:sp>
        <p:nvSpPr>
          <p:cNvPr id="13" name="Google Shape;13;p2"/>
          <p:cNvSpPr txBox="1"/>
          <p:nvPr>
            <p:ph type="ctrTitle"/>
          </p:nvPr>
        </p:nvSpPr>
        <p:spPr>
          <a:xfrm>
            <a:off x="496738" y="3428812"/>
            <a:ext cx="6505352" cy="2008855"/>
          </a:xfrm>
          <a:prstGeom prst="rect">
            <a:avLst/>
          </a:prstGeom>
          <a:noFill/>
          <a:ln>
            <a:noFill/>
          </a:ln>
        </p:spPr>
        <p:txBody>
          <a:bodyPr anchorCtr="0" anchor="b" bIns="90000" lIns="90000" spcFirstLastPara="1" rIns="90000" wrap="square" tIns="90000">
            <a:noAutofit/>
          </a:bodyPr>
          <a:lstStyle>
            <a:lvl1pPr lvl="0" marR="0" rtl="0" algn="l">
              <a:spcBef>
                <a:spcPts val="0"/>
              </a:spcBef>
              <a:spcAft>
                <a:spcPts val="0"/>
              </a:spcAft>
              <a:buClr>
                <a:schemeClr val="lt1"/>
              </a:buClr>
              <a:buSzPts val="3200"/>
              <a:buFont typeface="Trebuchet MS"/>
              <a:buNone/>
              <a:defRPr b="0" i="0" sz="3200" u="none" cap="none" strike="noStrik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4" name="Google Shape;14;p2"/>
          <p:cNvSpPr txBox="1"/>
          <p:nvPr>
            <p:ph idx="1" type="subTitle"/>
          </p:nvPr>
        </p:nvSpPr>
        <p:spPr>
          <a:xfrm>
            <a:off x="496738" y="5511343"/>
            <a:ext cx="6505352" cy="714379"/>
          </a:xfrm>
          <a:prstGeom prst="rect">
            <a:avLst/>
          </a:prstGeom>
          <a:noFill/>
          <a:ln>
            <a:noFill/>
          </a:ln>
        </p:spPr>
        <p:txBody>
          <a:bodyPr anchorCtr="0" anchor="t" bIns="45700" lIns="91425" spcFirstLastPara="1" rIns="91425" wrap="square" tIns="45700">
            <a:noAutofit/>
          </a:bodyPr>
          <a:lstStyle>
            <a:lvl1pPr lvl="0" algn="l">
              <a:spcBef>
                <a:spcPts val="400"/>
              </a:spcBef>
              <a:spcAft>
                <a:spcPts val="0"/>
              </a:spcAft>
              <a:buClr>
                <a:srgbClr val="A5CFEC"/>
              </a:buClr>
              <a:buSzPts val="2000"/>
              <a:buNone/>
              <a:defRPr sz="2000">
                <a:solidFill>
                  <a:srgbClr val="A5CFEC"/>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5" name="Google Shape;15;p2"/>
          <p:cNvSpPr txBox="1"/>
          <p:nvPr/>
        </p:nvSpPr>
        <p:spPr>
          <a:xfrm>
            <a:off x="8649379" y="4978840"/>
            <a:ext cx="1982073"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US" sz="900" u="none" cap="none" strike="noStrike">
                <a:solidFill>
                  <a:schemeClr val="accent1"/>
                </a:solidFill>
                <a:latin typeface="Trebuchet MS"/>
                <a:ea typeface="Trebuchet MS"/>
                <a:cs typeface="Trebuchet MS"/>
                <a:sym typeface="Trebuchet MS"/>
              </a:rPr>
              <a:t>www.globalcccmcluster.org</a:t>
            </a:r>
            <a:endParaRPr/>
          </a:p>
        </p:txBody>
      </p:sp>
      <p:sp>
        <p:nvSpPr>
          <p:cNvPr id="16" name="Google Shape;16;p2"/>
          <p:cNvSpPr txBox="1"/>
          <p:nvPr/>
        </p:nvSpPr>
        <p:spPr>
          <a:xfrm>
            <a:off x="8649379" y="5308552"/>
            <a:ext cx="1982073"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900">
                <a:solidFill>
                  <a:schemeClr val="accent1"/>
                </a:solidFill>
                <a:latin typeface="Trebuchet MS"/>
                <a:ea typeface="Trebuchet MS"/>
                <a:cs typeface="Trebuchet MS"/>
                <a:sym typeface="Trebuchet MS"/>
              </a:rPr>
              <a:t>globalsupport@cccmcluster.org</a:t>
            </a:r>
            <a:endParaRPr/>
          </a:p>
        </p:txBody>
      </p:sp>
      <p:sp>
        <p:nvSpPr>
          <p:cNvPr id="17" name="Google Shape;17;p2"/>
          <p:cNvSpPr txBox="1"/>
          <p:nvPr/>
        </p:nvSpPr>
        <p:spPr>
          <a:xfrm>
            <a:off x="8649379" y="5638264"/>
            <a:ext cx="1982073" cy="2308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900"/>
              <a:buFont typeface="Trebuchet MS"/>
              <a:buNone/>
            </a:pPr>
            <a:r>
              <a:rPr lang="en-US" sz="900">
                <a:solidFill>
                  <a:schemeClr val="accent1"/>
                </a:solidFill>
                <a:latin typeface="Trebuchet MS"/>
                <a:ea typeface="Trebuchet MS"/>
                <a:cs typeface="Trebuchet MS"/>
                <a:sym typeface="Trebuchet MS"/>
              </a:rPr>
              <a:t>@CCCMCluster</a:t>
            </a:r>
            <a:endParaRPr sz="900">
              <a:solidFill>
                <a:schemeClr val="accent1"/>
              </a:solidFill>
              <a:latin typeface="Trebuchet MS"/>
              <a:ea typeface="Trebuchet MS"/>
              <a:cs typeface="Trebuchet MS"/>
              <a:sym typeface="Trebuchet MS"/>
            </a:endParaRPr>
          </a:p>
        </p:txBody>
      </p:sp>
      <p:sp>
        <p:nvSpPr>
          <p:cNvPr id="18" name="Google Shape;18;p2"/>
          <p:cNvSpPr txBox="1"/>
          <p:nvPr/>
        </p:nvSpPr>
        <p:spPr>
          <a:xfrm>
            <a:off x="8649379" y="5967975"/>
            <a:ext cx="1982073" cy="2308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900"/>
              <a:buFont typeface="Trebuchet MS"/>
              <a:buNone/>
            </a:pPr>
            <a:r>
              <a:rPr lang="en-US" sz="900">
                <a:solidFill>
                  <a:schemeClr val="accent1"/>
                </a:solidFill>
                <a:latin typeface="Trebuchet MS"/>
                <a:ea typeface="Trebuchet MS"/>
                <a:cs typeface="Trebuchet MS"/>
                <a:sym typeface="Trebuchet MS"/>
              </a:rPr>
              <a:t>GlobalCCCMCluster</a:t>
            </a:r>
            <a:endParaRPr sz="900">
              <a:solidFill>
                <a:schemeClr val="accent1"/>
              </a:solidFill>
              <a:latin typeface="Trebuchet MS"/>
              <a:ea typeface="Trebuchet MS"/>
              <a:cs typeface="Trebuchet MS"/>
              <a:sym typeface="Trebuchet MS"/>
            </a:endParaRPr>
          </a:p>
        </p:txBody>
      </p:sp>
      <p:cxnSp>
        <p:nvCxnSpPr>
          <p:cNvPr id="19" name="Google Shape;19;p2"/>
          <p:cNvCxnSpPr/>
          <p:nvPr/>
        </p:nvCxnSpPr>
        <p:spPr>
          <a:xfrm>
            <a:off x="593378" y="4715941"/>
            <a:ext cx="1608808" cy="0"/>
          </a:xfrm>
          <a:prstGeom prst="straightConnector1">
            <a:avLst/>
          </a:prstGeom>
          <a:noFill/>
          <a:ln cap="flat" cmpd="sng" w="9525">
            <a:solidFill>
              <a:schemeClr val="lt1"/>
            </a:solidFill>
            <a:prstDash val="solid"/>
            <a:round/>
            <a:headEnd len="sm" w="sm" type="none"/>
            <a:tailEnd len="sm" w="sm" type="none"/>
          </a:ln>
        </p:spPr>
      </p:cxnSp>
      <p:sp>
        <p:nvSpPr>
          <p:cNvPr id="20" name="Google Shape;20;p2"/>
          <p:cNvSpPr txBox="1"/>
          <p:nvPr/>
        </p:nvSpPr>
        <p:spPr>
          <a:xfrm>
            <a:off x="496738" y="323453"/>
            <a:ext cx="2156007"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Trebuchet MS"/>
                <a:ea typeface="Trebuchet MS"/>
                <a:cs typeface="Trebuchet MS"/>
                <a:sym typeface="Trebuchet MS"/>
              </a:rPr>
              <a:t>WWW.GLOBALCCCMCLUSTER.ORG</a:t>
            </a:r>
            <a:endParaRPr/>
          </a:p>
        </p:txBody>
      </p:sp>
      <p:sp>
        <p:nvSpPr>
          <p:cNvPr id="21" name="Google Shape;21;p2"/>
          <p:cNvSpPr txBox="1"/>
          <p:nvPr>
            <p:ph idx="2" type="body"/>
          </p:nvPr>
        </p:nvSpPr>
        <p:spPr>
          <a:xfrm>
            <a:off x="496888" y="6759860"/>
            <a:ext cx="2155825" cy="271463"/>
          </a:xfrm>
          <a:prstGeom prst="rect">
            <a:avLst/>
          </a:prstGeom>
          <a:noFill/>
          <a:ln>
            <a:noFill/>
          </a:ln>
        </p:spPr>
        <p:txBody>
          <a:bodyPr anchorCtr="0" anchor="t" bIns="45700" lIns="91425" spcFirstLastPara="1" rIns="91425" wrap="square" tIns="45700">
            <a:noAutofit/>
          </a:bodyPr>
          <a:lstStyle>
            <a:lvl1pPr indent="-228600" lvl="0" marL="457200" algn="just">
              <a:spcBef>
                <a:spcPts val="220"/>
              </a:spcBef>
              <a:spcAft>
                <a:spcPts val="0"/>
              </a:spcAft>
              <a:buClr>
                <a:schemeClr val="lt1"/>
              </a:buClr>
              <a:buSzPts val="1100"/>
              <a:buNone/>
              <a:defRPr sz="1100">
                <a:solidFill>
                  <a:schemeClr val="lt1"/>
                </a:solidFill>
              </a:defRPr>
            </a:lvl1pPr>
            <a:lvl2pPr indent="-295275" lvl="1" marL="914400" algn="just">
              <a:spcBef>
                <a:spcPts val="210"/>
              </a:spcBef>
              <a:spcAft>
                <a:spcPts val="0"/>
              </a:spcAft>
              <a:buClr>
                <a:schemeClr val="lt1"/>
              </a:buClr>
              <a:buSzPts val="1050"/>
              <a:buChar char="–"/>
              <a:defRPr sz="1050">
                <a:solidFill>
                  <a:schemeClr val="lt1"/>
                </a:solidFill>
              </a:defRPr>
            </a:lvl2pPr>
            <a:lvl3pPr indent="-292100" lvl="2" marL="1371600" algn="just">
              <a:spcBef>
                <a:spcPts val="200"/>
              </a:spcBef>
              <a:spcAft>
                <a:spcPts val="0"/>
              </a:spcAft>
              <a:buClr>
                <a:schemeClr val="lt1"/>
              </a:buClr>
              <a:buSzPts val="1000"/>
              <a:buChar char="•"/>
              <a:defRPr sz="1000">
                <a:solidFill>
                  <a:schemeClr val="lt1"/>
                </a:solidFill>
              </a:defRPr>
            </a:lvl3pPr>
            <a:lvl4pPr indent="-285750" lvl="3" marL="1828800" algn="just">
              <a:spcBef>
                <a:spcPts val="180"/>
              </a:spcBef>
              <a:spcAft>
                <a:spcPts val="0"/>
              </a:spcAft>
              <a:buClr>
                <a:schemeClr val="lt1"/>
              </a:buClr>
              <a:buSzPts val="900"/>
              <a:buChar char="–"/>
              <a:defRPr sz="900">
                <a:solidFill>
                  <a:schemeClr val="lt1"/>
                </a:solidFill>
              </a:defRPr>
            </a:lvl4pPr>
            <a:lvl5pPr indent="-285750" lvl="4" marL="2286000" algn="just">
              <a:spcBef>
                <a:spcPts val="180"/>
              </a:spcBef>
              <a:spcAft>
                <a:spcPts val="0"/>
              </a:spcAft>
              <a:buClr>
                <a:schemeClr val="lt1"/>
              </a:buClr>
              <a:buSzPts val="900"/>
              <a:buChar char="»"/>
              <a:defRPr sz="900">
                <a:solidFill>
                  <a:schemeClr val="lt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pic>
        <p:nvPicPr>
          <p:cNvPr descr="Image result for unhcr logo" id="22" name="Google Shape;22;p2"/>
          <p:cNvPicPr preferRelativeResize="0"/>
          <p:nvPr/>
        </p:nvPicPr>
        <p:blipFill rotWithShape="1">
          <a:blip r:embed="rId2">
            <a:alphaModFix/>
          </a:blip>
          <a:srcRect b="10504" l="12368" r="10540" t="8900"/>
          <a:stretch/>
        </p:blipFill>
        <p:spPr>
          <a:xfrm>
            <a:off x="8500273" y="6665415"/>
            <a:ext cx="628223" cy="628223"/>
          </a:xfrm>
          <a:prstGeom prst="rect">
            <a:avLst/>
          </a:prstGeom>
          <a:noFill/>
          <a:ln>
            <a:noFill/>
          </a:ln>
        </p:spPr>
      </p:pic>
      <p:pic>
        <p:nvPicPr>
          <p:cNvPr descr="Image result for iom logo" id="23" name="Google Shape;23;p2"/>
          <p:cNvPicPr preferRelativeResize="0"/>
          <p:nvPr/>
        </p:nvPicPr>
        <p:blipFill rotWithShape="1">
          <a:blip r:embed="rId3">
            <a:alphaModFix/>
          </a:blip>
          <a:srcRect b="0" l="0" r="0" t="0"/>
          <a:stretch/>
        </p:blipFill>
        <p:spPr>
          <a:xfrm>
            <a:off x="9594378" y="6664066"/>
            <a:ext cx="589459" cy="635839"/>
          </a:xfrm>
          <a:prstGeom prst="rect">
            <a:avLst/>
          </a:prstGeom>
          <a:noFill/>
          <a:ln>
            <a:noFill/>
          </a:ln>
        </p:spPr>
      </p:pic>
      <p:grpSp>
        <p:nvGrpSpPr>
          <p:cNvPr id="24" name="Google Shape;24;p2"/>
          <p:cNvGrpSpPr/>
          <p:nvPr/>
        </p:nvGrpSpPr>
        <p:grpSpPr>
          <a:xfrm>
            <a:off x="8384341" y="4795519"/>
            <a:ext cx="1958613" cy="1637997"/>
            <a:chOff x="8384341" y="4715941"/>
            <a:chExt cx="1608808" cy="1717576"/>
          </a:xfrm>
        </p:grpSpPr>
        <p:cxnSp>
          <p:nvCxnSpPr>
            <p:cNvPr id="25" name="Google Shape;25;p2"/>
            <p:cNvCxnSpPr/>
            <p:nvPr/>
          </p:nvCxnSpPr>
          <p:spPr>
            <a:xfrm>
              <a:off x="8384341" y="4715941"/>
              <a:ext cx="1608808" cy="0"/>
            </a:xfrm>
            <a:prstGeom prst="straightConnector1">
              <a:avLst/>
            </a:prstGeom>
            <a:noFill/>
            <a:ln cap="flat" cmpd="sng" w="9525">
              <a:solidFill>
                <a:schemeClr val="accent1"/>
              </a:solidFill>
              <a:prstDash val="solid"/>
              <a:round/>
              <a:headEnd len="sm" w="sm" type="none"/>
              <a:tailEnd len="sm" w="sm" type="none"/>
            </a:ln>
          </p:spPr>
        </p:cxnSp>
        <p:cxnSp>
          <p:nvCxnSpPr>
            <p:cNvPr id="26" name="Google Shape;26;p2"/>
            <p:cNvCxnSpPr/>
            <p:nvPr/>
          </p:nvCxnSpPr>
          <p:spPr>
            <a:xfrm>
              <a:off x="8384341" y="6433517"/>
              <a:ext cx="1608808" cy="0"/>
            </a:xfrm>
            <a:prstGeom prst="straightConnector1">
              <a:avLst/>
            </a:prstGeom>
            <a:noFill/>
            <a:ln cap="flat" cmpd="sng" w="9525">
              <a:solidFill>
                <a:schemeClr val="accent1"/>
              </a:solidFill>
              <a:prstDash val="solid"/>
              <a:round/>
              <a:headEnd len="sm" w="sm" type="none"/>
              <a:tailEnd len="sm" w="sm" type="none"/>
            </a:ln>
          </p:spPr>
        </p:cxnSp>
      </p:grpSp>
      <p:pic>
        <p:nvPicPr>
          <p:cNvPr id="27" name="Google Shape;27;p2"/>
          <p:cNvPicPr preferRelativeResize="0"/>
          <p:nvPr/>
        </p:nvPicPr>
        <p:blipFill rotWithShape="1">
          <a:blip r:embed="rId4">
            <a:alphaModFix/>
          </a:blip>
          <a:srcRect b="0" l="0" r="0" t="0"/>
          <a:stretch/>
        </p:blipFill>
        <p:spPr>
          <a:xfrm>
            <a:off x="8554015" y="323453"/>
            <a:ext cx="1788939" cy="1217497"/>
          </a:xfrm>
          <a:prstGeom prst="rect">
            <a:avLst/>
          </a:prstGeom>
          <a:noFill/>
          <a:ln>
            <a:noFill/>
          </a:ln>
        </p:spPr>
      </p:pic>
      <p:pic>
        <p:nvPicPr>
          <p:cNvPr id="28" name="Google Shape;28;p2"/>
          <p:cNvPicPr preferRelativeResize="0"/>
          <p:nvPr/>
        </p:nvPicPr>
        <p:blipFill rotWithShape="1">
          <a:blip r:embed="rId5">
            <a:alphaModFix/>
          </a:blip>
          <a:srcRect b="0" l="0" r="0" t="0"/>
          <a:stretch/>
        </p:blipFill>
        <p:spPr>
          <a:xfrm>
            <a:off x="8461403" y="5360826"/>
            <a:ext cx="150517" cy="150517"/>
          </a:xfrm>
          <a:prstGeom prst="rect">
            <a:avLst/>
          </a:prstGeom>
          <a:noFill/>
          <a:ln>
            <a:noFill/>
          </a:ln>
        </p:spPr>
      </p:pic>
      <p:pic>
        <p:nvPicPr>
          <p:cNvPr id="29" name="Google Shape;29;p2"/>
          <p:cNvPicPr preferRelativeResize="0"/>
          <p:nvPr/>
        </p:nvPicPr>
        <p:blipFill rotWithShape="1">
          <a:blip r:embed="rId6">
            <a:alphaModFix/>
          </a:blip>
          <a:srcRect b="0" l="0" r="0" t="0"/>
          <a:stretch/>
        </p:blipFill>
        <p:spPr>
          <a:xfrm>
            <a:off x="8454984" y="5032197"/>
            <a:ext cx="163355" cy="163355"/>
          </a:xfrm>
          <a:prstGeom prst="rect">
            <a:avLst/>
          </a:prstGeom>
          <a:noFill/>
          <a:ln>
            <a:noFill/>
          </a:ln>
        </p:spPr>
      </p:pic>
      <p:pic>
        <p:nvPicPr>
          <p:cNvPr id="30" name="Google Shape;30;p2"/>
          <p:cNvPicPr preferRelativeResize="0"/>
          <p:nvPr/>
        </p:nvPicPr>
        <p:blipFill rotWithShape="1">
          <a:blip r:embed="rId7">
            <a:alphaModFix/>
          </a:blip>
          <a:srcRect b="17614" l="8087" r="10945" t="6184"/>
          <a:stretch/>
        </p:blipFill>
        <p:spPr>
          <a:xfrm>
            <a:off x="8464654" y="5675954"/>
            <a:ext cx="144015" cy="135544"/>
          </a:xfrm>
          <a:prstGeom prst="rect">
            <a:avLst/>
          </a:prstGeom>
          <a:noFill/>
          <a:ln>
            <a:noFill/>
          </a:ln>
        </p:spPr>
      </p:pic>
      <p:pic>
        <p:nvPicPr>
          <p:cNvPr id="31" name="Google Shape;31;p2"/>
          <p:cNvPicPr preferRelativeResize="0"/>
          <p:nvPr/>
        </p:nvPicPr>
        <p:blipFill rotWithShape="1">
          <a:blip r:embed="rId8">
            <a:alphaModFix/>
          </a:blip>
          <a:srcRect b="0" l="0" r="0" t="0"/>
          <a:stretch/>
        </p:blipFill>
        <p:spPr>
          <a:xfrm>
            <a:off x="8457260" y="6013397"/>
            <a:ext cx="158804" cy="15880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Slide - Text" type="obj">
  <p:cSld name="OBJECT">
    <p:spTree>
      <p:nvGrpSpPr>
        <p:cNvPr id="32" name="Shape 32"/>
        <p:cNvGrpSpPr/>
        <p:nvPr/>
      </p:nvGrpSpPr>
      <p:grpSpPr>
        <a:xfrm>
          <a:off x="0" y="0"/>
          <a:ext cx="0" cy="0"/>
          <a:chOff x="0" y="0"/>
          <a:chExt cx="0" cy="0"/>
        </a:xfrm>
      </p:grpSpPr>
      <p:sp>
        <p:nvSpPr>
          <p:cNvPr id="33" name="Google Shape;33;p3"/>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lvl1pPr lvl="0" marR="0" rtl="0" algn="just">
              <a:spcBef>
                <a:spcPts val="0"/>
              </a:spcBef>
              <a:spcAft>
                <a:spcPts val="0"/>
              </a:spcAft>
              <a:buClr>
                <a:schemeClr val="accent1"/>
              </a:buClr>
              <a:buSzPts val="4000"/>
              <a:buFont typeface="Trebuchet MS"/>
              <a:buNone/>
              <a:defRPr b="0" i="0" sz="4000" u="none" cap="none" strike="noStrike">
                <a:solidFill>
                  <a:schemeClr val="accen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4" name="Google Shape;34;p3"/>
          <p:cNvSpPr txBox="1"/>
          <p:nvPr>
            <p:ph idx="1" type="body"/>
          </p:nvPr>
        </p:nvSpPr>
        <p:spPr>
          <a:xfrm>
            <a:off x="438111" y="1319198"/>
            <a:ext cx="9876347" cy="5476908"/>
          </a:xfrm>
          <a:prstGeom prst="rect">
            <a:avLst/>
          </a:prstGeom>
          <a:noFill/>
          <a:ln>
            <a:noFill/>
          </a:ln>
        </p:spPr>
        <p:txBody>
          <a:bodyPr anchorCtr="0" anchor="t" bIns="45700" lIns="91425" spcFirstLastPara="1" rIns="91425" wrap="square" tIns="45700">
            <a:noAutofit/>
          </a:bodyPr>
          <a:lstStyle>
            <a:lvl1pPr indent="-431800" lvl="0" marL="457200" algn="just">
              <a:spcBef>
                <a:spcPts val="640"/>
              </a:spcBef>
              <a:spcAft>
                <a:spcPts val="0"/>
              </a:spcAft>
              <a:buClr>
                <a:schemeClr val="dk1"/>
              </a:buClr>
              <a:buSzPts val="3200"/>
              <a:buChar char="•"/>
              <a:defRPr/>
            </a:lvl1pPr>
            <a:lvl2pPr indent="-406400" lvl="1" marL="914400" algn="just">
              <a:spcBef>
                <a:spcPts val="560"/>
              </a:spcBef>
              <a:spcAft>
                <a:spcPts val="0"/>
              </a:spcAft>
              <a:buClr>
                <a:schemeClr val="dk1"/>
              </a:buClr>
              <a:buSzPts val="2800"/>
              <a:buChar char="–"/>
              <a:defRPr/>
            </a:lvl2pPr>
            <a:lvl3pPr indent="-381000" lvl="2" marL="1371600" algn="just">
              <a:spcBef>
                <a:spcPts val="480"/>
              </a:spcBef>
              <a:spcAft>
                <a:spcPts val="0"/>
              </a:spcAft>
              <a:buClr>
                <a:schemeClr val="dk1"/>
              </a:buClr>
              <a:buSzPts val="2400"/>
              <a:buChar char="•"/>
              <a:defRPr/>
            </a:lvl3pPr>
            <a:lvl4pPr indent="-355600" lvl="3" marL="1828800" algn="just">
              <a:spcBef>
                <a:spcPts val="400"/>
              </a:spcBef>
              <a:spcAft>
                <a:spcPts val="0"/>
              </a:spcAft>
              <a:buClr>
                <a:schemeClr val="dk1"/>
              </a:buClr>
              <a:buSzPts val="2000"/>
              <a:buChar char="–"/>
              <a:defRPr/>
            </a:lvl4pPr>
            <a:lvl5pPr indent="-355600" lvl="4" marL="2286000" algn="just">
              <a:spcBef>
                <a:spcPts val="400"/>
              </a:spcBef>
              <a:spcAft>
                <a:spcPts val="0"/>
              </a:spcAft>
              <a:buClr>
                <a:schemeClr val="dk1"/>
              </a:buClr>
              <a:buSzPts val="20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5" name="Google Shape;35;p3"/>
          <p:cNvSpPr/>
          <p:nvPr/>
        </p:nvSpPr>
        <p:spPr>
          <a:xfrm>
            <a:off x="233338" y="64364"/>
            <a:ext cx="10458476" cy="7128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sp>
        <p:nvSpPr>
          <p:cNvPr id="36" name="Google Shape;36;p3"/>
          <p:cNvSpPr/>
          <p:nvPr/>
        </p:nvSpPr>
        <p:spPr>
          <a:xfrm>
            <a:off x="2" y="64364"/>
            <a:ext cx="145700" cy="71288"/>
          </a:xfrm>
          <a:prstGeom prst="rect">
            <a:avLst/>
          </a:pr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pic>
        <p:nvPicPr>
          <p:cNvPr descr="Displaying CCCM letterhead A4.png" id="37" name="Google Shape;37;p3"/>
          <p:cNvPicPr preferRelativeResize="0"/>
          <p:nvPr/>
        </p:nvPicPr>
        <p:blipFill rotWithShape="1">
          <a:blip r:embed="rId2">
            <a:alphaModFix/>
          </a:blip>
          <a:srcRect b="0" l="0" r="0" t="0"/>
          <a:stretch/>
        </p:blipFill>
        <p:spPr>
          <a:xfrm>
            <a:off x="6840759" y="6993513"/>
            <a:ext cx="3473699" cy="373982"/>
          </a:xfrm>
          <a:prstGeom prst="rect">
            <a:avLst/>
          </a:prstGeom>
          <a:noFill/>
          <a:ln>
            <a:noFill/>
          </a:ln>
        </p:spPr>
      </p:pic>
      <p:pic>
        <p:nvPicPr>
          <p:cNvPr descr="Displaying CCCM letterhead A4.png" id="38" name="Google Shape;38;p3"/>
          <p:cNvPicPr preferRelativeResize="0"/>
          <p:nvPr/>
        </p:nvPicPr>
        <p:blipFill rotWithShape="1">
          <a:blip r:embed="rId3">
            <a:alphaModFix/>
          </a:blip>
          <a:srcRect b="0" l="94569" r="0" t="0"/>
          <a:stretch/>
        </p:blipFill>
        <p:spPr>
          <a:xfrm>
            <a:off x="10314457" y="6993513"/>
            <a:ext cx="404681" cy="373982"/>
          </a:xfrm>
          <a:prstGeom prst="rect">
            <a:avLst/>
          </a:prstGeom>
          <a:noFill/>
          <a:ln>
            <a:noFill/>
          </a:ln>
        </p:spPr>
      </p:pic>
      <p:pic>
        <p:nvPicPr>
          <p:cNvPr descr="Displaying CCCM letterhead A4.png" id="39" name="Google Shape;39;p3"/>
          <p:cNvPicPr preferRelativeResize="0"/>
          <p:nvPr/>
        </p:nvPicPr>
        <p:blipFill rotWithShape="1">
          <a:blip r:embed="rId3">
            <a:alphaModFix/>
          </a:blip>
          <a:srcRect b="0" l="0" r="25373" t="0"/>
          <a:stretch/>
        </p:blipFill>
        <p:spPr>
          <a:xfrm>
            <a:off x="1" y="6993513"/>
            <a:ext cx="6840758" cy="373982"/>
          </a:xfrm>
          <a:prstGeom prst="rect">
            <a:avLst/>
          </a:prstGeom>
          <a:noFill/>
          <a:ln>
            <a:noFill/>
          </a:ln>
        </p:spPr>
      </p:pic>
      <p:sp>
        <p:nvSpPr>
          <p:cNvPr id="40" name="Google Shape;40;p3"/>
          <p:cNvSpPr/>
          <p:nvPr/>
        </p:nvSpPr>
        <p:spPr>
          <a:xfrm>
            <a:off x="377354" y="7092205"/>
            <a:ext cx="288032" cy="288032"/>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fld id="{00000000-1234-1234-1234-123412341234}" type="slidenum">
              <a:rPr lang="en-US" sz="1000">
                <a:solidFill>
                  <a:schemeClr val="accent1"/>
                </a:solidFill>
                <a:latin typeface="Trebuchet MS"/>
                <a:ea typeface="Trebuchet MS"/>
                <a:cs typeface="Trebuchet MS"/>
                <a:sym typeface="Trebuchet MS"/>
              </a:rPr>
              <a:t>‹#›</a:t>
            </a:fld>
            <a:endParaRPr sz="1000">
              <a:solidFill>
                <a:schemeClr val="accent1"/>
              </a:solidFill>
              <a:latin typeface="Trebuchet MS"/>
              <a:ea typeface="Trebuchet MS"/>
              <a:cs typeface="Trebuchet MS"/>
              <a:sym typeface="Trebuchet M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spTree>
      <p:nvGrpSpPr>
        <p:cNvPr id="41" name="Shape 4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 Photo Light">
  <p:cSld name="CCCM - Title - Photo Light">
    <p:bg>
      <p:bgPr>
        <a:solidFill>
          <a:schemeClr val="lt1"/>
        </a:solidFill>
      </p:bgPr>
    </p:bg>
    <p:spTree>
      <p:nvGrpSpPr>
        <p:cNvPr id="42" name="Shape 42"/>
        <p:cNvGrpSpPr/>
        <p:nvPr/>
      </p:nvGrpSpPr>
      <p:grpSpPr>
        <a:xfrm>
          <a:off x="0" y="0"/>
          <a:ext cx="0" cy="0"/>
          <a:chOff x="0" y="0"/>
          <a:chExt cx="0" cy="0"/>
        </a:xfrm>
      </p:grpSpPr>
      <p:sp>
        <p:nvSpPr>
          <p:cNvPr id="43" name="Google Shape;43;p5"/>
          <p:cNvSpPr/>
          <p:nvPr>
            <p:ph idx="2" type="pic"/>
          </p:nvPr>
        </p:nvSpPr>
        <p:spPr>
          <a:xfrm>
            <a:off x="0" y="-1"/>
            <a:ext cx="10691813" cy="7559675"/>
          </a:xfrm>
          <a:prstGeom prst="rect">
            <a:avLst/>
          </a:prstGeom>
          <a:noFill/>
          <a:ln>
            <a:noFill/>
          </a:ln>
        </p:spPr>
        <p:txBody>
          <a:bodyPr anchorCtr="0" anchor="t" bIns="45700" lIns="91425" spcFirstLastPara="1" rIns="91425" wrap="square" tIns="45700">
            <a:noAutofit/>
          </a:bodyPr>
          <a:lstStyle>
            <a:lvl1pPr lvl="0" marR="0" rtl="0" algn="just">
              <a:spcBef>
                <a:spcPts val="640"/>
              </a:spcBef>
              <a:spcAft>
                <a:spcPts val="0"/>
              </a:spcAft>
              <a:buClr>
                <a:schemeClr val="dk1"/>
              </a:buClr>
              <a:buSzPts val="3200"/>
              <a:buFont typeface="Arial"/>
              <a:buNone/>
              <a:defRPr b="0" i="0" sz="3200" u="none" cap="none" strike="noStrike">
                <a:solidFill>
                  <a:schemeClr val="dk1"/>
                </a:solidFill>
                <a:latin typeface="Trebuchet MS"/>
                <a:ea typeface="Trebuchet MS"/>
                <a:cs typeface="Trebuchet MS"/>
                <a:sym typeface="Trebuchet MS"/>
              </a:defRPr>
            </a:lvl1pPr>
            <a:lvl2pPr lvl="1" marR="0" rtl="0" algn="just">
              <a:spcBef>
                <a:spcPts val="560"/>
              </a:spcBef>
              <a:spcAft>
                <a:spcPts val="0"/>
              </a:spcAft>
              <a:buClr>
                <a:schemeClr val="dk1"/>
              </a:buClr>
              <a:buSzPts val="2800"/>
              <a:buFont typeface="Arial"/>
              <a:buChar char="–"/>
              <a:defRPr b="0" i="0" sz="2800" u="none" cap="none" strike="noStrike">
                <a:solidFill>
                  <a:schemeClr val="dk1"/>
                </a:solidFill>
                <a:latin typeface="Trebuchet MS"/>
                <a:ea typeface="Trebuchet MS"/>
                <a:cs typeface="Trebuchet MS"/>
                <a:sym typeface="Trebuchet MS"/>
              </a:defRPr>
            </a:lvl2pPr>
            <a:lvl3pPr lvl="2" marR="0" rtl="0" algn="just">
              <a:spcBef>
                <a:spcPts val="480"/>
              </a:spcBef>
              <a:spcAft>
                <a:spcPts val="0"/>
              </a:spcAft>
              <a:buClr>
                <a:schemeClr val="dk1"/>
              </a:buClr>
              <a:buSzPts val="2400"/>
              <a:buFont typeface="Arial"/>
              <a:buChar char="•"/>
              <a:defRPr b="0" i="0" sz="2400" u="none" cap="none" strike="noStrike">
                <a:solidFill>
                  <a:schemeClr val="dk1"/>
                </a:solidFill>
                <a:latin typeface="Trebuchet MS"/>
                <a:ea typeface="Trebuchet MS"/>
                <a:cs typeface="Trebuchet MS"/>
                <a:sym typeface="Trebuchet MS"/>
              </a:defRPr>
            </a:lvl3pPr>
            <a:lvl4pPr lvl="3"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4pPr>
            <a:lvl5pPr lvl="4"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pic>
        <p:nvPicPr>
          <p:cNvPr id="44" name="Google Shape;44;p5"/>
          <p:cNvPicPr preferRelativeResize="0"/>
          <p:nvPr/>
        </p:nvPicPr>
        <p:blipFill rotWithShape="1">
          <a:blip r:embed="rId2">
            <a:alphaModFix/>
          </a:blip>
          <a:srcRect b="15818" l="0" r="0" t="0"/>
          <a:stretch/>
        </p:blipFill>
        <p:spPr>
          <a:xfrm>
            <a:off x="6210002" y="323453"/>
            <a:ext cx="4248564" cy="1368152"/>
          </a:xfrm>
          <a:prstGeom prst="rect">
            <a:avLst/>
          </a:prstGeom>
          <a:noFill/>
          <a:ln>
            <a:noFill/>
          </a:ln>
        </p:spPr>
      </p:pic>
      <p:sp>
        <p:nvSpPr>
          <p:cNvPr id="45" name="Google Shape;45;p5"/>
          <p:cNvSpPr txBox="1"/>
          <p:nvPr>
            <p:ph type="ctrTitle"/>
          </p:nvPr>
        </p:nvSpPr>
        <p:spPr>
          <a:xfrm>
            <a:off x="0" y="4355901"/>
            <a:ext cx="10691813" cy="1190632"/>
          </a:xfrm>
          <a:prstGeom prst="rect">
            <a:avLst/>
          </a:prstGeom>
          <a:solidFill>
            <a:schemeClr val="accent1"/>
          </a:solidFill>
          <a:ln>
            <a:noFill/>
          </a:ln>
        </p:spPr>
        <p:txBody>
          <a:bodyPr anchorCtr="0" anchor="ctr" bIns="45700" lIns="91425" spcFirstLastPara="1" rIns="360000" wrap="square" tIns="45700">
            <a:noAutofit/>
          </a:bodyPr>
          <a:lstStyle>
            <a:lvl1pPr lvl="0" marR="0" rtl="0" algn="r">
              <a:spcBef>
                <a:spcPts val="0"/>
              </a:spcBef>
              <a:spcAft>
                <a:spcPts val="0"/>
              </a:spcAft>
              <a:buClr>
                <a:schemeClr val="lt1"/>
              </a:buClr>
              <a:buSzPts val="4800"/>
              <a:buFont typeface="Trebuchet MS"/>
              <a:buNone/>
              <a:defRPr b="0" i="0" sz="4800" u="none" cap="none" strike="noStrik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6" name="Google Shape;46;p5"/>
          <p:cNvSpPr txBox="1"/>
          <p:nvPr>
            <p:ph idx="1" type="subTitle"/>
          </p:nvPr>
        </p:nvSpPr>
        <p:spPr>
          <a:xfrm>
            <a:off x="3208347" y="5864036"/>
            <a:ext cx="7484269" cy="714379"/>
          </a:xfrm>
          <a:prstGeom prst="rect">
            <a:avLst/>
          </a:prstGeom>
          <a:noFill/>
          <a:ln>
            <a:noFill/>
          </a:ln>
        </p:spPr>
        <p:txBody>
          <a:bodyPr anchorCtr="0" anchor="ctr" bIns="45700" lIns="91425" spcFirstLastPara="1" rIns="360000" wrap="square" tIns="45700">
            <a:noAutofit/>
          </a:bodyPr>
          <a:lstStyle>
            <a:lvl1pPr lvl="0" algn="r">
              <a:spcBef>
                <a:spcPts val="640"/>
              </a:spcBef>
              <a:spcAft>
                <a:spcPts val="0"/>
              </a:spcAft>
              <a:buClr>
                <a:schemeClr val="accent1"/>
              </a:buClr>
              <a:buSzPts val="3200"/>
              <a:buNone/>
              <a:defRPr>
                <a:solidFill>
                  <a:schemeClr val="accen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pic>
        <p:nvPicPr>
          <p:cNvPr id="47" name="Google Shape;47;p5"/>
          <p:cNvPicPr preferRelativeResize="0"/>
          <p:nvPr/>
        </p:nvPicPr>
        <p:blipFill rotWithShape="1">
          <a:blip r:embed="rId3">
            <a:alphaModFix/>
          </a:blip>
          <a:srcRect b="14978" l="0" r="0" t="0"/>
          <a:stretch/>
        </p:blipFill>
        <p:spPr>
          <a:xfrm>
            <a:off x="6210002" y="323453"/>
            <a:ext cx="4210944" cy="136957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Slide - Presentation" type="title">
  <p:cSld name="TITLE">
    <p:bg>
      <p:bgPr>
        <a:solidFill>
          <a:schemeClr val="lt1"/>
        </a:solidFill>
      </p:bgPr>
    </p:bg>
    <p:spTree>
      <p:nvGrpSpPr>
        <p:cNvPr id="48" name="Shape 48"/>
        <p:cNvGrpSpPr/>
        <p:nvPr/>
      </p:nvGrpSpPr>
      <p:grpSpPr>
        <a:xfrm>
          <a:off x="0" y="0"/>
          <a:ext cx="0" cy="0"/>
          <a:chOff x="0" y="0"/>
          <a:chExt cx="0" cy="0"/>
        </a:xfrm>
      </p:grpSpPr>
      <p:sp>
        <p:nvSpPr>
          <p:cNvPr id="49" name="Google Shape;49;p6"/>
          <p:cNvSpPr/>
          <p:nvPr/>
        </p:nvSpPr>
        <p:spPr>
          <a:xfrm>
            <a:off x="803" y="0"/>
            <a:ext cx="10691813" cy="7559675"/>
          </a:xfrm>
          <a:prstGeom prst="rect">
            <a:avLst/>
          </a:prstGeom>
          <a:solidFill>
            <a:schemeClr val="accent1"/>
          </a:solidFill>
          <a:ln>
            <a:noFill/>
          </a:ln>
        </p:spPr>
        <p:txBody>
          <a:bodyPr anchorCtr="0" anchor="ctr" bIns="45700" lIns="91425" spcFirstLastPara="1" rIns="360000"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sp>
        <p:nvSpPr>
          <p:cNvPr id="50" name="Google Shape;50;p6"/>
          <p:cNvSpPr txBox="1"/>
          <p:nvPr>
            <p:ph type="ctrTitle"/>
          </p:nvPr>
        </p:nvSpPr>
        <p:spPr>
          <a:xfrm>
            <a:off x="0" y="4355901"/>
            <a:ext cx="10691813" cy="1190632"/>
          </a:xfrm>
          <a:prstGeom prst="rect">
            <a:avLst/>
          </a:prstGeom>
          <a:solidFill>
            <a:schemeClr val="lt1"/>
          </a:solidFill>
          <a:ln>
            <a:noFill/>
          </a:ln>
        </p:spPr>
        <p:txBody>
          <a:bodyPr anchorCtr="0" anchor="ctr" bIns="45700" lIns="91425" spcFirstLastPara="1" rIns="360000" wrap="square" tIns="45700">
            <a:noAutofit/>
          </a:bodyPr>
          <a:lstStyle>
            <a:lvl1pPr lvl="0" marR="0" rtl="0" algn="r">
              <a:spcBef>
                <a:spcPts val="0"/>
              </a:spcBef>
              <a:spcAft>
                <a:spcPts val="0"/>
              </a:spcAft>
              <a:buClr>
                <a:schemeClr val="accent1"/>
              </a:buClr>
              <a:buSzPts val="4800"/>
              <a:buFont typeface="Trebuchet MS"/>
              <a:buNone/>
              <a:defRPr b="0" i="0" sz="4800" u="none" cap="none" strike="noStrike">
                <a:solidFill>
                  <a:schemeClr val="accen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1" name="Google Shape;51;p6"/>
          <p:cNvSpPr txBox="1"/>
          <p:nvPr>
            <p:ph idx="1" type="subTitle"/>
          </p:nvPr>
        </p:nvSpPr>
        <p:spPr>
          <a:xfrm>
            <a:off x="3208347" y="5864036"/>
            <a:ext cx="7484269" cy="714379"/>
          </a:xfrm>
          <a:prstGeom prst="rect">
            <a:avLst/>
          </a:prstGeom>
          <a:noFill/>
          <a:ln>
            <a:noFill/>
          </a:ln>
        </p:spPr>
        <p:txBody>
          <a:bodyPr anchorCtr="0" anchor="ctr" bIns="45700" lIns="91425" spcFirstLastPara="1" rIns="360000" wrap="square" tIns="45700">
            <a:noAutofit/>
          </a:bodyPr>
          <a:lstStyle>
            <a:lvl1pPr lvl="0" algn="r">
              <a:spcBef>
                <a:spcPts val="640"/>
              </a:spcBef>
              <a:spcAft>
                <a:spcPts val="0"/>
              </a:spcAft>
              <a:buClr>
                <a:schemeClr val="lt1"/>
              </a:buClr>
              <a:buSzPts val="3200"/>
              <a:buNone/>
              <a:defRPr>
                <a:solidFill>
                  <a:schemeClr val="lt1"/>
                </a:solidFill>
                <a:latin typeface="Trebuchet MS"/>
                <a:ea typeface="Trebuchet MS"/>
                <a:cs typeface="Trebuchet MS"/>
                <a:sym typeface="Trebuchet MS"/>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pic>
        <p:nvPicPr>
          <p:cNvPr id="52" name="Google Shape;52;p6"/>
          <p:cNvPicPr preferRelativeResize="0"/>
          <p:nvPr/>
        </p:nvPicPr>
        <p:blipFill rotWithShape="1">
          <a:blip r:embed="rId2">
            <a:alphaModFix/>
          </a:blip>
          <a:srcRect b="15818" l="0" r="0" t="0"/>
          <a:stretch/>
        </p:blipFill>
        <p:spPr>
          <a:xfrm>
            <a:off x="6210002" y="323453"/>
            <a:ext cx="4248564" cy="1368152"/>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 Photo Dark">
  <p:cSld name="CCCM - Title - Photo Dark">
    <p:bg>
      <p:bgPr>
        <a:solidFill>
          <a:schemeClr val="lt1"/>
        </a:solidFill>
      </p:bgPr>
    </p:bg>
    <p:spTree>
      <p:nvGrpSpPr>
        <p:cNvPr id="53" name="Shape 53"/>
        <p:cNvGrpSpPr/>
        <p:nvPr/>
      </p:nvGrpSpPr>
      <p:grpSpPr>
        <a:xfrm>
          <a:off x="0" y="0"/>
          <a:ext cx="0" cy="0"/>
          <a:chOff x="0" y="0"/>
          <a:chExt cx="0" cy="0"/>
        </a:xfrm>
      </p:grpSpPr>
      <p:sp>
        <p:nvSpPr>
          <p:cNvPr id="54" name="Google Shape;54;p7"/>
          <p:cNvSpPr/>
          <p:nvPr>
            <p:ph idx="2" type="pic"/>
          </p:nvPr>
        </p:nvSpPr>
        <p:spPr>
          <a:xfrm>
            <a:off x="0" y="-1"/>
            <a:ext cx="10691813" cy="7559675"/>
          </a:xfrm>
          <a:prstGeom prst="rect">
            <a:avLst/>
          </a:prstGeom>
          <a:noFill/>
          <a:ln>
            <a:noFill/>
          </a:ln>
        </p:spPr>
        <p:txBody>
          <a:bodyPr anchorCtr="0" anchor="t" bIns="45700" lIns="91425" spcFirstLastPara="1" rIns="91425" wrap="square" tIns="45700">
            <a:noAutofit/>
          </a:bodyPr>
          <a:lstStyle>
            <a:lvl1pPr lvl="0" marR="0" rtl="0" algn="just">
              <a:spcBef>
                <a:spcPts val="640"/>
              </a:spcBef>
              <a:spcAft>
                <a:spcPts val="0"/>
              </a:spcAft>
              <a:buClr>
                <a:schemeClr val="dk1"/>
              </a:buClr>
              <a:buSzPts val="3200"/>
              <a:buFont typeface="Arial"/>
              <a:buNone/>
              <a:defRPr b="0" i="0" sz="3200" u="none" cap="none" strike="noStrike">
                <a:solidFill>
                  <a:schemeClr val="dk1"/>
                </a:solidFill>
                <a:latin typeface="Trebuchet MS"/>
                <a:ea typeface="Trebuchet MS"/>
                <a:cs typeface="Trebuchet MS"/>
                <a:sym typeface="Trebuchet MS"/>
              </a:defRPr>
            </a:lvl1pPr>
            <a:lvl2pPr lvl="1" marR="0" rtl="0" algn="just">
              <a:spcBef>
                <a:spcPts val="560"/>
              </a:spcBef>
              <a:spcAft>
                <a:spcPts val="0"/>
              </a:spcAft>
              <a:buClr>
                <a:schemeClr val="dk1"/>
              </a:buClr>
              <a:buSzPts val="2800"/>
              <a:buFont typeface="Arial"/>
              <a:buChar char="–"/>
              <a:defRPr b="0" i="0" sz="2800" u="none" cap="none" strike="noStrike">
                <a:solidFill>
                  <a:schemeClr val="dk1"/>
                </a:solidFill>
                <a:latin typeface="Trebuchet MS"/>
                <a:ea typeface="Trebuchet MS"/>
                <a:cs typeface="Trebuchet MS"/>
                <a:sym typeface="Trebuchet MS"/>
              </a:defRPr>
            </a:lvl2pPr>
            <a:lvl3pPr lvl="2" marR="0" rtl="0" algn="just">
              <a:spcBef>
                <a:spcPts val="480"/>
              </a:spcBef>
              <a:spcAft>
                <a:spcPts val="0"/>
              </a:spcAft>
              <a:buClr>
                <a:schemeClr val="dk1"/>
              </a:buClr>
              <a:buSzPts val="2400"/>
              <a:buFont typeface="Arial"/>
              <a:buChar char="•"/>
              <a:defRPr b="0" i="0" sz="2400" u="none" cap="none" strike="noStrike">
                <a:solidFill>
                  <a:schemeClr val="dk1"/>
                </a:solidFill>
                <a:latin typeface="Trebuchet MS"/>
                <a:ea typeface="Trebuchet MS"/>
                <a:cs typeface="Trebuchet MS"/>
                <a:sym typeface="Trebuchet MS"/>
              </a:defRPr>
            </a:lvl3pPr>
            <a:lvl4pPr lvl="3"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4pPr>
            <a:lvl5pPr lvl="4"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pic>
        <p:nvPicPr>
          <p:cNvPr id="55" name="Google Shape;55;p7"/>
          <p:cNvPicPr preferRelativeResize="0"/>
          <p:nvPr/>
        </p:nvPicPr>
        <p:blipFill rotWithShape="1">
          <a:blip r:embed="rId2">
            <a:alphaModFix/>
          </a:blip>
          <a:srcRect b="15818" l="0" r="0" t="0"/>
          <a:stretch/>
        </p:blipFill>
        <p:spPr>
          <a:xfrm>
            <a:off x="6210002" y="323453"/>
            <a:ext cx="4248564" cy="1368152"/>
          </a:xfrm>
          <a:prstGeom prst="rect">
            <a:avLst/>
          </a:prstGeom>
          <a:noFill/>
          <a:ln>
            <a:noFill/>
          </a:ln>
        </p:spPr>
      </p:pic>
      <p:sp>
        <p:nvSpPr>
          <p:cNvPr id="56" name="Google Shape;56;p7"/>
          <p:cNvSpPr txBox="1"/>
          <p:nvPr>
            <p:ph type="ctrTitle"/>
          </p:nvPr>
        </p:nvSpPr>
        <p:spPr>
          <a:xfrm>
            <a:off x="0" y="4355901"/>
            <a:ext cx="10691813" cy="1190632"/>
          </a:xfrm>
          <a:prstGeom prst="rect">
            <a:avLst/>
          </a:prstGeom>
          <a:solidFill>
            <a:schemeClr val="lt1"/>
          </a:solidFill>
          <a:ln>
            <a:noFill/>
          </a:ln>
        </p:spPr>
        <p:txBody>
          <a:bodyPr anchorCtr="0" anchor="ctr" bIns="45700" lIns="91425" spcFirstLastPara="1" rIns="360000" wrap="square" tIns="45700">
            <a:noAutofit/>
          </a:bodyPr>
          <a:lstStyle>
            <a:lvl1pPr lvl="0" marR="0" rtl="0" algn="r">
              <a:spcBef>
                <a:spcPts val="0"/>
              </a:spcBef>
              <a:spcAft>
                <a:spcPts val="0"/>
              </a:spcAft>
              <a:buClr>
                <a:schemeClr val="accent1"/>
              </a:buClr>
              <a:buSzPts val="4800"/>
              <a:buFont typeface="Trebuchet MS"/>
              <a:buNone/>
              <a:defRPr b="0" i="0" sz="4800" u="none" cap="none" strike="noStrike">
                <a:solidFill>
                  <a:schemeClr val="accen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7" name="Google Shape;57;p7"/>
          <p:cNvSpPr txBox="1"/>
          <p:nvPr>
            <p:ph idx="1" type="subTitle"/>
          </p:nvPr>
        </p:nvSpPr>
        <p:spPr>
          <a:xfrm>
            <a:off x="3208347" y="5864036"/>
            <a:ext cx="7484269" cy="714379"/>
          </a:xfrm>
          <a:prstGeom prst="rect">
            <a:avLst/>
          </a:prstGeom>
          <a:noFill/>
          <a:ln>
            <a:noFill/>
          </a:ln>
        </p:spPr>
        <p:txBody>
          <a:bodyPr anchorCtr="0" anchor="ctr" bIns="45700" lIns="91425" spcFirstLastPara="1" rIns="360000" wrap="square" tIns="45700">
            <a:noAutofit/>
          </a:bodyPr>
          <a:lstStyle>
            <a:lvl1pPr lvl="0" algn="r">
              <a:spcBef>
                <a:spcPts val="640"/>
              </a:spcBef>
              <a:spcAft>
                <a:spcPts val="0"/>
              </a:spcAft>
              <a:buClr>
                <a:schemeClr val="lt1"/>
              </a:buClr>
              <a:buSzPts val="3200"/>
              <a:buNone/>
              <a:defRPr>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pic>
        <p:nvPicPr>
          <p:cNvPr id="58" name="Google Shape;58;p7"/>
          <p:cNvPicPr preferRelativeResize="0"/>
          <p:nvPr/>
        </p:nvPicPr>
        <p:blipFill rotWithShape="1">
          <a:blip r:embed="rId2">
            <a:alphaModFix/>
          </a:blip>
          <a:srcRect b="15818" l="0" r="0" t="0"/>
          <a:stretch/>
        </p:blipFill>
        <p:spPr>
          <a:xfrm>
            <a:off x="6362402" y="475853"/>
            <a:ext cx="4248564" cy="1368152"/>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 Report - Photo">
  <p:cSld name="CCCM - Title - Report - Photo">
    <p:spTree>
      <p:nvGrpSpPr>
        <p:cNvPr id="59" name="Shape 59"/>
        <p:cNvGrpSpPr/>
        <p:nvPr/>
      </p:nvGrpSpPr>
      <p:grpSpPr>
        <a:xfrm>
          <a:off x="0" y="0"/>
          <a:ext cx="0" cy="0"/>
          <a:chOff x="0" y="0"/>
          <a:chExt cx="0" cy="0"/>
        </a:xfrm>
      </p:grpSpPr>
      <p:pic>
        <p:nvPicPr>
          <p:cNvPr id="60" name="Google Shape;60;p8"/>
          <p:cNvPicPr preferRelativeResize="0"/>
          <p:nvPr/>
        </p:nvPicPr>
        <p:blipFill rotWithShape="1">
          <a:blip r:embed="rId2">
            <a:alphaModFix/>
          </a:blip>
          <a:srcRect b="0" l="15599" r="12971" t="0"/>
          <a:stretch/>
        </p:blipFill>
        <p:spPr>
          <a:xfrm>
            <a:off x="-14735" y="-1"/>
            <a:ext cx="8168953" cy="7559675"/>
          </a:xfrm>
          <a:prstGeom prst="rect">
            <a:avLst/>
          </a:prstGeom>
          <a:noFill/>
          <a:ln>
            <a:noFill/>
          </a:ln>
        </p:spPr>
      </p:pic>
      <p:sp>
        <p:nvSpPr>
          <p:cNvPr id="61" name="Google Shape;61;p8"/>
          <p:cNvSpPr txBox="1"/>
          <p:nvPr>
            <p:ph type="ctrTitle"/>
          </p:nvPr>
        </p:nvSpPr>
        <p:spPr>
          <a:xfrm>
            <a:off x="496738" y="3428812"/>
            <a:ext cx="6505352" cy="2008855"/>
          </a:xfrm>
          <a:prstGeom prst="rect">
            <a:avLst/>
          </a:prstGeom>
          <a:noFill/>
          <a:ln>
            <a:noFill/>
          </a:ln>
        </p:spPr>
        <p:txBody>
          <a:bodyPr anchorCtr="0" anchor="b" bIns="90000" lIns="90000" spcFirstLastPara="1" rIns="90000" wrap="square" tIns="90000">
            <a:noAutofit/>
          </a:bodyPr>
          <a:lstStyle>
            <a:lvl1pPr lvl="0" marR="0" rtl="0" algn="l">
              <a:spcBef>
                <a:spcPts val="0"/>
              </a:spcBef>
              <a:spcAft>
                <a:spcPts val="0"/>
              </a:spcAft>
              <a:buClr>
                <a:schemeClr val="lt1"/>
              </a:buClr>
              <a:buSzPts val="3200"/>
              <a:buFont typeface="Trebuchet MS"/>
              <a:buNone/>
              <a:defRPr b="0" i="0" sz="3200" u="none" cap="none" strike="noStrik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2" name="Google Shape;62;p8"/>
          <p:cNvSpPr txBox="1"/>
          <p:nvPr>
            <p:ph idx="1" type="subTitle"/>
          </p:nvPr>
        </p:nvSpPr>
        <p:spPr>
          <a:xfrm>
            <a:off x="496738" y="5511343"/>
            <a:ext cx="6505352" cy="714379"/>
          </a:xfrm>
          <a:prstGeom prst="rect">
            <a:avLst/>
          </a:prstGeom>
          <a:noFill/>
          <a:ln>
            <a:noFill/>
          </a:ln>
        </p:spPr>
        <p:txBody>
          <a:bodyPr anchorCtr="0" anchor="t" bIns="45700" lIns="91425" spcFirstLastPara="1" rIns="91425" wrap="square" tIns="45700">
            <a:noAutofit/>
          </a:bodyPr>
          <a:lstStyle>
            <a:lvl1pPr lvl="0" algn="l">
              <a:spcBef>
                <a:spcPts val="400"/>
              </a:spcBef>
              <a:spcAft>
                <a:spcPts val="0"/>
              </a:spcAft>
              <a:buClr>
                <a:srgbClr val="A5CFEC"/>
              </a:buClr>
              <a:buSzPts val="2000"/>
              <a:buNone/>
              <a:defRPr sz="2000">
                <a:solidFill>
                  <a:srgbClr val="A5CFEC"/>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cxnSp>
        <p:nvCxnSpPr>
          <p:cNvPr id="63" name="Google Shape;63;p8"/>
          <p:cNvCxnSpPr/>
          <p:nvPr/>
        </p:nvCxnSpPr>
        <p:spPr>
          <a:xfrm>
            <a:off x="593378" y="4715941"/>
            <a:ext cx="1608808" cy="0"/>
          </a:xfrm>
          <a:prstGeom prst="straightConnector1">
            <a:avLst/>
          </a:prstGeom>
          <a:noFill/>
          <a:ln cap="flat" cmpd="sng" w="9525">
            <a:solidFill>
              <a:schemeClr val="lt1"/>
            </a:solidFill>
            <a:prstDash val="solid"/>
            <a:round/>
            <a:headEnd len="sm" w="sm" type="none"/>
            <a:tailEnd len="sm" w="sm" type="none"/>
          </a:ln>
        </p:spPr>
      </p:cxnSp>
      <p:sp>
        <p:nvSpPr>
          <p:cNvPr id="64" name="Google Shape;64;p8"/>
          <p:cNvSpPr txBox="1"/>
          <p:nvPr/>
        </p:nvSpPr>
        <p:spPr>
          <a:xfrm>
            <a:off x="496738" y="323453"/>
            <a:ext cx="2156007"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Trebuchet MS"/>
                <a:ea typeface="Trebuchet MS"/>
                <a:cs typeface="Trebuchet MS"/>
                <a:sym typeface="Trebuchet MS"/>
              </a:rPr>
              <a:t>WWW.GLOBALCCCMCLUSTER.ORG</a:t>
            </a:r>
            <a:endParaRPr/>
          </a:p>
        </p:txBody>
      </p:sp>
      <p:sp>
        <p:nvSpPr>
          <p:cNvPr id="65" name="Google Shape;65;p8"/>
          <p:cNvSpPr txBox="1"/>
          <p:nvPr>
            <p:ph idx="2" type="body"/>
          </p:nvPr>
        </p:nvSpPr>
        <p:spPr>
          <a:xfrm>
            <a:off x="496888" y="6759860"/>
            <a:ext cx="2155825" cy="271463"/>
          </a:xfrm>
          <a:prstGeom prst="rect">
            <a:avLst/>
          </a:prstGeom>
          <a:noFill/>
          <a:ln>
            <a:noFill/>
          </a:ln>
        </p:spPr>
        <p:txBody>
          <a:bodyPr anchorCtr="0" anchor="t" bIns="45700" lIns="91425" spcFirstLastPara="1" rIns="91425" wrap="square" tIns="45700">
            <a:noAutofit/>
          </a:bodyPr>
          <a:lstStyle>
            <a:lvl1pPr indent="-228600" lvl="0" marL="457200" algn="just">
              <a:spcBef>
                <a:spcPts val="220"/>
              </a:spcBef>
              <a:spcAft>
                <a:spcPts val="0"/>
              </a:spcAft>
              <a:buClr>
                <a:schemeClr val="lt1"/>
              </a:buClr>
              <a:buSzPts val="1100"/>
              <a:buNone/>
              <a:defRPr sz="1100">
                <a:solidFill>
                  <a:schemeClr val="lt1"/>
                </a:solidFill>
              </a:defRPr>
            </a:lvl1pPr>
            <a:lvl2pPr indent="-295275" lvl="1" marL="914400" algn="just">
              <a:spcBef>
                <a:spcPts val="210"/>
              </a:spcBef>
              <a:spcAft>
                <a:spcPts val="0"/>
              </a:spcAft>
              <a:buClr>
                <a:schemeClr val="lt1"/>
              </a:buClr>
              <a:buSzPts val="1050"/>
              <a:buChar char="–"/>
              <a:defRPr sz="1050">
                <a:solidFill>
                  <a:schemeClr val="lt1"/>
                </a:solidFill>
              </a:defRPr>
            </a:lvl2pPr>
            <a:lvl3pPr indent="-292100" lvl="2" marL="1371600" algn="just">
              <a:spcBef>
                <a:spcPts val="200"/>
              </a:spcBef>
              <a:spcAft>
                <a:spcPts val="0"/>
              </a:spcAft>
              <a:buClr>
                <a:schemeClr val="lt1"/>
              </a:buClr>
              <a:buSzPts val="1000"/>
              <a:buChar char="•"/>
              <a:defRPr sz="1000">
                <a:solidFill>
                  <a:schemeClr val="lt1"/>
                </a:solidFill>
              </a:defRPr>
            </a:lvl3pPr>
            <a:lvl4pPr indent="-285750" lvl="3" marL="1828800" algn="just">
              <a:spcBef>
                <a:spcPts val="180"/>
              </a:spcBef>
              <a:spcAft>
                <a:spcPts val="0"/>
              </a:spcAft>
              <a:buClr>
                <a:schemeClr val="lt1"/>
              </a:buClr>
              <a:buSzPts val="900"/>
              <a:buChar char="–"/>
              <a:defRPr sz="900">
                <a:solidFill>
                  <a:schemeClr val="lt1"/>
                </a:solidFill>
              </a:defRPr>
            </a:lvl4pPr>
            <a:lvl5pPr indent="-285750" lvl="4" marL="2286000" algn="just">
              <a:spcBef>
                <a:spcPts val="180"/>
              </a:spcBef>
              <a:spcAft>
                <a:spcPts val="0"/>
              </a:spcAft>
              <a:buClr>
                <a:schemeClr val="lt1"/>
              </a:buClr>
              <a:buSzPts val="900"/>
              <a:buChar char="»"/>
              <a:defRPr sz="900">
                <a:solidFill>
                  <a:schemeClr val="lt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66" name="Google Shape;66;p8"/>
          <p:cNvSpPr txBox="1"/>
          <p:nvPr/>
        </p:nvSpPr>
        <p:spPr>
          <a:xfrm>
            <a:off x="8649379" y="4978840"/>
            <a:ext cx="1982073"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900">
                <a:solidFill>
                  <a:schemeClr val="accent1"/>
                </a:solidFill>
                <a:latin typeface="Trebuchet MS"/>
                <a:ea typeface="Trebuchet MS"/>
                <a:cs typeface="Trebuchet MS"/>
                <a:sym typeface="Trebuchet MS"/>
              </a:rPr>
              <a:t>www.globalcccmcluster.org</a:t>
            </a:r>
            <a:endParaRPr/>
          </a:p>
        </p:txBody>
      </p:sp>
      <p:sp>
        <p:nvSpPr>
          <p:cNvPr id="67" name="Google Shape;67;p8"/>
          <p:cNvSpPr txBox="1"/>
          <p:nvPr/>
        </p:nvSpPr>
        <p:spPr>
          <a:xfrm>
            <a:off x="8649379" y="5308552"/>
            <a:ext cx="1982073"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900">
                <a:solidFill>
                  <a:schemeClr val="accent1"/>
                </a:solidFill>
                <a:latin typeface="Trebuchet MS"/>
                <a:ea typeface="Trebuchet MS"/>
                <a:cs typeface="Trebuchet MS"/>
                <a:sym typeface="Trebuchet MS"/>
              </a:rPr>
              <a:t>gobalsupport@cccmcluster.org</a:t>
            </a:r>
            <a:endParaRPr/>
          </a:p>
        </p:txBody>
      </p:sp>
      <p:sp>
        <p:nvSpPr>
          <p:cNvPr id="68" name="Google Shape;68;p8"/>
          <p:cNvSpPr txBox="1"/>
          <p:nvPr/>
        </p:nvSpPr>
        <p:spPr>
          <a:xfrm>
            <a:off x="8649379" y="5638264"/>
            <a:ext cx="1982073" cy="2308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900"/>
              <a:buFont typeface="Trebuchet MS"/>
              <a:buNone/>
            </a:pPr>
            <a:r>
              <a:rPr lang="en-US" sz="900">
                <a:solidFill>
                  <a:schemeClr val="accent1"/>
                </a:solidFill>
                <a:latin typeface="Trebuchet MS"/>
                <a:ea typeface="Trebuchet MS"/>
                <a:cs typeface="Trebuchet MS"/>
                <a:sym typeface="Trebuchet MS"/>
              </a:rPr>
              <a:t>@CCCMCluster</a:t>
            </a:r>
            <a:endParaRPr sz="900">
              <a:solidFill>
                <a:schemeClr val="accent1"/>
              </a:solidFill>
              <a:latin typeface="Trebuchet MS"/>
              <a:ea typeface="Trebuchet MS"/>
              <a:cs typeface="Trebuchet MS"/>
              <a:sym typeface="Trebuchet MS"/>
            </a:endParaRPr>
          </a:p>
        </p:txBody>
      </p:sp>
      <p:sp>
        <p:nvSpPr>
          <p:cNvPr id="69" name="Google Shape;69;p8"/>
          <p:cNvSpPr txBox="1"/>
          <p:nvPr/>
        </p:nvSpPr>
        <p:spPr>
          <a:xfrm>
            <a:off x="8649379" y="5967975"/>
            <a:ext cx="1982073" cy="2308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900"/>
              <a:buFont typeface="Trebuchet MS"/>
              <a:buNone/>
            </a:pPr>
            <a:r>
              <a:rPr lang="en-US" sz="900">
                <a:solidFill>
                  <a:schemeClr val="accent1"/>
                </a:solidFill>
                <a:latin typeface="Trebuchet MS"/>
                <a:ea typeface="Trebuchet MS"/>
                <a:cs typeface="Trebuchet MS"/>
                <a:sym typeface="Trebuchet MS"/>
              </a:rPr>
              <a:t>GlobalCCCM</a:t>
            </a:r>
            <a:endParaRPr sz="900">
              <a:solidFill>
                <a:schemeClr val="accent1"/>
              </a:solidFill>
              <a:latin typeface="Trebuchet MS"/>
              <a:ea typeface="Trebuchet MS"/>
              <a:cs typeface="Trebuchet MS"/>
              <a:sym typeface="Trebuchet MS"/>
            </a:endParaRPr>
          </a:p>
        </p:txBody>
      </p:sp>
      <p:pic>
        <p:nvPicPr>
          <p:cNvPr descr="Image result for unhcr logo" id="70" name="Google Shape;70;p8"/>
          <p:cNvPicPr preferRelativeResize="0"/>
          <p:nvPr/>
        </p:nvPicPr>
        <p:blipFill rotWithShape="1">
          <a:blip r:embed="rId3">
            <a:alphaModFix/>
          </a:blip>
          <a:srcRect b="10504" l="12368" r="10540" t="8900"/>
          <a:stretch/>
        </p:blipFill>
        <p:spPr>
          <a:xfrm>
            <a:off x="8500273" y="6665415"/>
            <a:ext cx="628223" cy="628223"/>
          </a:xfrm>
          <a:prstGeom prst="rect">
            <a:avLst/>
          </a:prstGeom>
          <a:noFill/>
          <a:ln>
            <a:noFill/>
          </a:ln>
        </p:spPr>
      </p:pic>
      <p:pic>
        <p:nvPicPr>
          <p:cNvPr descr="Image result for iom logo" id="71" name="Google Shape;71;p8"/>
          <p:cNvPicPr preferRelativeResize="0"/>
          <p:nvPr/>
        </p:nvPicPr>
        <p:blipFill rotWithShape="1">
          <a:blip r:embed="rId4">
            <a:alphaModFix/>
          </a:blip>
          <a:srcRect b="0" l="0" r="0" t="0"/>
          <a:stretch/>
        </p:blipFill>
        <p:spPr>
          <a:xfrm>
            <a:off x="9594378" y="6664066"/>
            <a:ext cx="589459" cy="635839"/>
          </a:xfrm>
          <a:prstGeom prst="rect">
            <a:avLst/>
          </a:prstGeom>
          <a:noFill/>
          <a:ln>
            <a:noFill/>
          </a:ln>
        </p:spPr>
      </p:pic>
      <p:grpSp>
        <p:nvGrpSpPr>
          <p:cNvPr id="72" name="Google Shape;72;p8"/>
          <p:cNvGrpSpPr/>
          <p:nvPr/>
        </p:nvGrpSpPr>
        <p:grpSpPr>
          <a:xfrm>
            <a:off x="8384341" y="4715941"/>
            <a:ext cx="1958613" cy="1717576"/>
            <a:chOff x="8384341" y="4715941"/>
            <a:chExt cx="1608808" cy="1717576"/>
          </a:xfrm>
        </p:grpSpPr>
        <p:cxnSp>
          <p:nvCxnSpPr>
            <p:cNvPr id="73" name="Google Shape;73;p8"/>
            <p:cNvCxnSpPr/>
            <p:nvPr/>
          </p:nvCxnSpPr>
          <p:spPr>
            <a:xfrm>
              <a:off x="8384341" y="4715941"/>
              <a:ext cx="1608808" cy="0"/>
            </a:xfrm>
            <a:prstGeom prst="straightConnector1">
              <a:avLst/>
            </a:prstGeom>
            <a:noFill/>
            <a:ln cap="flat" cmpd="sng" w="9525">
              <a:solidFill>
                <a:schemeClr val="accent1"/>
              </a:solidFill>
              <a:prstDash val="solid"/>
              <a:round/>
              <a:headEnd len="sm" w="sm" type="none"/>
              <a:tailEnd len="sm" w="sm" type="none"/>
            </a:ln>
          </p:spPr>
        </p:cxnSp>
        <p:cxnSp>
          <p:nvCxnSpPr>
            <p:cNvPr id="74" name="Google Shape;74;p8"/>
            <p:cNvCxnSpPr/>
            <p:nvPr/>
          </p:nvCxnSpPr>
          <p:spPr>
            <a:xfrm>
              <a:off x="8384341" y="6433517"/>
              <a:ext cx="1608808" cy="0"/>
            </a:xfrm>
            <a:prstGeom prst="straightConnector1">
              <a:avLst/>
            </a:prstGeom>
            <a:noFill/>
            <a:ln cap="flat" cmpd="sng" w="9525">
              <a:solidFill>
                <a:schemeClr val="accent1"/>
              </a:solidFill>
              <a:prstDash val="solid"/>
              <a:round/>
              <a:headEnd len="sm" w="sm" type="none"/>
              <a:tailEnd len="sm" w="sm" type="none"/>
            </a:ln>
          </p:spPr>
        </p:cxnSp>
      </p:grpSp>
      <p:pic>
        <p:nvPicPr>
          <p:cNvPr id="75" name="Google Shape;75;p8"/>
          <p:cNvPicPr preferRelativeResize="0"/>
          <p:nvPr/>
        </p:nvPicPr>
        <p:blipFill rotWithShape="1">
          <a:blip r:embed="rId5">
            <a:alphaModFix/>
          </a:blip>
          <a:srcRect b="0" l="0" r="0" t="0"/>
          <a:stretch/>
        </p:blipFill>
        <p:spPr>
          <a:xfrm>
            <a:off x="8461403" y="5360826"/>
            <a:ext cx="150517" cy="150517"/>
          </a:xfrm>
          <a:prstGeom prst="rect">
            <a:avLst/>
          </a:prstGeom>
          <a:noFill/>
          <a:ln>
            <a:noFill/>
          </a:ln>
        </p:spPr>
      </p:pic>
      <p:pic>
        <p:nvPicPr>
          <p:cNvPr id="76" name="Google Shape;76;p8"/>
          <p:cNvPicPr preferRelativeResize="0"/>
          <p:nvPr/>
        </p:nvPicPr>
        <p:blipFill rotWithShape="1">
          <a:blip r:embed="rId6">
            <a:alphaModFix/>
          </a:blip>
          <a:srcRect b="0" l="0" r="0" t="0"/>
          <a:stretch/>
        </p:blipFill>
        <p:spPr>
          <a:xfrm>
            <a:off x="8454984" y="5032197"/>
            <a:ext cx="163355" cy="163355"/>
          </a:xfrm>
          <a:prstGeom prst="rect">
            <a:avLst/>
          </a:prstGeom>
          <a:noFill/>
          <a:ln>
            <a:noFill/>
          </a:ln>
        </p:spPr>
      </p:pic>
      <p:pic>
        <p:nvPicPr>
          <p:cNvPr id="77" name="Google Shape;77;p8"/>
          <p:cNvPicPr preferRelativeResize="0"/>
          <p:nvPr/>
        </p:nvPicPr>
        <p:blipFill rotWithShape="1">
          <a:blip r:embed="rId7">
            <a:alphaModFix/>
          </a:blip>
          <a:srcRect b="17614" l="8087" r="10945" t="6184"/>
          <a:stretch/>
        </p:blipFill>
        <p:spPr>
          <a:xfrm>
            <a:off x="8464654" y="5675954"/>
            <a:ext cx="144015" cy="135544"/>
          </a:xfrm>
          <a:prstGeom prst="rect">
            <a:avLst/>
          </a:prstGeom>
          <a:noFill/>
          <a:ln>
            <a:noFill/>
          </a:ln>
        </p:spPr>
      </p:pic>
      <p:pic>
        <p:nvPicPr>
          <p:cNvPr descr="https://cdn3.iconfinder.com/data/icons/picons-social/57/40-google-plus-128.png" id="78" name="Google Shape;78;p8"/>
          <p:cNvPicPr preferRelativeResize="0"/>
          <p:nvPr/>
        </p:nvPicPr>
        <p:blipFill rotWithShape="1">
          <a:blip r:embed="rId8">
            <a:alphaModFix/>
          </a:blip>
          <a:srcRect b="0" l="0" r="0" t="0"/>
          <a:stretch/>
        </p:blipFill>
        <p:spPr>
          <a:xfrm>
            <a:off x="8434816" y="5990953"/>
            <a:ext cx="203691" cy="203691"/>
          </a:xfrm>
          <a:prstGeom prst="rect">
            <a:avLst/>
          </a:prstGeom>
          <a:noFill/>
          <a:ln>
            <a:noFill/>
          </a:ln>
        </p:spPr>
      </p:pic>
      <p:pic>
        <p:nvPicPr>
          <p:cNvPr id="79" name="Google Shape;79;p8"/>
          <p:cNvPicPr preferRelativeResize="0"/>
          <p:nvPr/>
        </p:nvPicPr>
        <p:blipFill rotWithShape="1">
          <a:blip r:embed="rId9">
            <a:alphaModFix/>
          </a:blip>
          <a:srcRect b="0" l="0" r="0" t="0"/>
          <a:stretch/>
        </p:blipFill>
        <p:spPr>
          <a:xfrm>
            <a:off x="8554015" y="427557"/>
            <a:ext cx="1788939" cy="160896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SubTitle - Report">
  <p:cSld name="CCCM - SubTitle - Report">
    <p:spTree>
      <p:nvGrpSpPr>
        <p:cNvPr id="80" name="Shape 80"/>
        <p:cNvGrpSpPr/>
        <p:nvPr/>
      </p:nvGrpSpPr>
      <p:grpSpPr>
        <a:xfrm>
          <a:off x="0" y="0"/>
          <a:ext cx="0" cy="0"/>
          <a:chOff x="0" y="0"/>
          <a:chExt cx="0" cy="0"/>
        </a:xfrm>
      </p:grpSpPr>
      <p:sp>
        <p:nvSpPr>
          <p:cNvPr id="81" name="Google Shape;81;p9"/>
          <p:cNvSpPr/>
          <p:nvPr/>
        </p:nvSpPr>
        <p:spPr>
          <a:xfrm>
            <a:off x="1" y="1"/>
            <a:ext cx="6498033" cy="756546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sp>
        <p:nvSpPr>
          <p:cNvPr id="82" name="Google Shape;82;p9"/>
          <p:cNvSpPr txBox="1"/>
          <p:nvPr>
            <p:ph type="ctrTitle"/>
          </p:nvPr>
        </p:nvSpPr>
        <p:spPr>
          <a:xfrm>
            <a:off x="496738" y="2891937"/>
            <a:ext cx="5785272" cy="650312"/>
          </a:xfrm>
          <a:prstGeom prst="rect">
            <a:avLst/>
          </a:prstGeom>
          <a:noFill/>
          <a:ln>
            <a:noFill/>
          </a:ln>
        </p:spPr>
        <p:txBody>
          <a:bodyPr anchorCtr="0" anchor="b" bIns="90000" lIns="90000" spcFirstLastPara="1" rIns="90000" wrap="square" tIns="90000">
            <a:noAutofit/>
          </a:bodyPr>
          <a:lstStyle>
            <a:lvl1pPr lvl="0" marR="0" rtl="0" algn="l">
              <a:spcBef>
                <a:spcPts val="0"/>
              </a:spcBef>
              <a:spcAft>
                <a:spcPts val="0"/>
              </a:spcAft>
              <a:buClr>
                <a:schemeClr val="lt1"/>
              </a:buClr>
              <a:buSzPts val="3200"/>
              <a:buFont typeface="Trebuchet MS"/>
              <a:buNone/>
              <a:defRPr b="0" i="0" sz="3200" u="none" cap="none" strike="noStrik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3" name="Google Shape;83;p9"/>
          <p:cNvSpPr txBox="1"/>
          <p:nvPr>
            <p:ph idx="1" type="subTitle"/>
          </p:nvPr>
        </p:nvSpPr>
        <p:spPr>
          <a:xfrm>
            <a:off x="496738" y="3707829"/>
            <a:ext cx="5785272" cy="714379"/>
          </a:xfrm>
          <a:prstGeom prst="rect">
            <a:avLst/>
          </a:prstGeom>
          <a:noFill/>
          <a:ln>
            <a:noFill/>
          </a:ln>
        </p:spPr>
        <p:txBody>
          <a:bodyPr anchorCtr="0" anchor="t" bIns="45700" lIns="91425" spcFirstLastPara="1" rIns="91425" wrap="square" tIns="45700">
            <a:noAutofit/>
          </a:bodyPr>
          <a:lstStyle>
            <a:lvl1pPr lvl="0" algn="l">
              <a:spcBef>
                <a:spcPts val="400"/>
              </a:spcBef>
              <a:spcAft>
                <a:spcPts val="0"/>
              </a:spcAft>
              <a:buClr>
                <a:srgbClr val="A5CFEC"/>
              </a:buClr>
              <a:buSzPts val="2000"/>
              <a:buNone/>
              <a:defRPr sz="2000">
                <a:solidFill>
                  <a:srgbClr val="A5CFEC"/>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cxnSp>
        <p:nvCxnSpPr>
          <p:cNvPr id="84" name="Google Shape;84;p9"/>
          <p:cNvCxnSpPr/>
          <p:nvPr/>
        </p:nvCxnSpPr>
        <p:spPr>
          <a:xfrm>
            <a:off x="593378" y="2843733"/>
            <a:ext cx="1608808" cy="0"/>
          </a:xfrm>
          <a:prstGeom prst="straightConnector1">
            <a:avLst/>
          </a:prstGeom>
          <a:noFill/>
          <a:ln cap="flat" cmpd="sng" w="9525">
            <a:solidFill>
              <a:schemeClr val="lt1"/>
            </a:solidFill>
            <a:prstDash val="solid"/>
            <a:round/>
            <a:headEnd len="sm" w="sm" type="none"/>
            <a:tailEnd len="sm" w="sm" type="none"/>
          </a:ln>
        </p:spPr>
      </p:cxnSp>
      <p:sp>
        <p:nvSpPr>
          <p:cNvPr id="85" name="Google Shape;85;p9"/>
          <p:cNvSpPr txBox="1"/>
          <p:nvPr/>
        </p:nvSpPr>
        <p:spPr>
          <a:xfrm>
            <a:off x="496738" y="323453"/>
            <a:ext cx="2156007"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900">
                <a:solidFill>
                  <a:schemeClr val="lt1"/>
                </a:solidFill>
                <a:latin typeface="Trebuchet MS"/>
                <a:ea typeface="Trebuchet MS"/>
                <a:cs typeface="Trebuchet MS"/>
                <a:sym typeface="Trebuchet MS"/>
              </a:rPr>
              <a:t>WWW.GLOBALCCCMCLUSTER.ORG</a:t>
            </a:r>
            <a:endParaRPr/>
          </a:p>
        </p:txBody>
      </p:sp>
      <p:sp>
        <p:nvSpPr>
          <p:cNvPr id="86" name="Google Shape;86;p9"/>
          <p:cNvSpPr txBox="1"/>
          <p:nvPr>
            <p:ph idx="2" type="body"/>
          </p:nvPr>
        </p:nvSpPr>
        <p:spPr>
          <a:xfrm>
            <a:off x="496888" y="6759860"/>
            <a:ext cx="2155825" cy="271463"/>
          </a:xfrm>
          <a:prstGeom prst="rect">
            <a:avLst/>
          </a:prstGeom>
          <a:noFill/>
          <a:ln>
            <a:noFill/>
          </a:ln>
        </p:spPr>
        <p:txBody>
          <a:bodyPr anchorCtr="0" anchor="t" bIns="45700" lIns="91425" spcFirstLastPara="1" rIns="91425" wrap="square" tIns="45700">
            <a:noAutofit/>
          </a:bodyPr>
          <a:lstStyle>
            <a:lvl1pPr indent="-228600" lvl="0" marL="457200" algn="just">
              <a:spcBef>
                <a:spcPts val="220"/>
              </a:spcBef>
              <a:spcAft>
                <a:spcPts val="0"/>
              </a:spcAft>
              <a:buClr>
                <a:schemeClr val="lt1"/>
              </a:buClr>
              <a:buSzPts val="1100"/>
              <a:buNone/>
              <a:defRPr sz="1100">
                <a:solidFill>
                  <a:schemeClr val="lt1"/>
                </a:solidFill>
              </a:defRPr>
            </a:lvl1pPr>
            <a:lvl2pPr indent="-295275" lvl="1" marL="914400" algn="just">
              <a:spcBef>
                <a:spcPts val="210"/>
              </a:spcBef>
              <a:spcAft>
                <a:spcPts val="0"/>
              </a:spcAft>
              <a:buClr>
                <a:schemeClr val="lt1"/>
              </a:buClr>
              <a:buSzPts val="1050"/>
              <a:buChar char="–"/>
              <a:defRPr sz="1050">
                <a:solidFill>
                  <a:schemeClr val="lt1"/>
                </a:solidFill>
              </a:defRPr>
            </a:lvl2pPr>
            <a:lvl3pPr indent="-292100" lvl="2" marL="1371600" algn="just">
              <a:spcBef>
                <a:spcPts val="200"/>
              </a:spcBef>
              <a:spcAft>
                <a:spcPts val="0"/>
              </a:spcAft>
              <a:buClr>
                <a:schemeClr val="lt1"/>
              </a:buClr>
              <a:buSzPts val="1000"/>
              <a:buChar char="•"/>
              <a:defRPr sz="1000">
                <a:solidFill>
                  <a:schemeClr val="lt1"/>
                </a:solidFill>
              </a:defRPr>
            </a:lvl3pPr>
            <a:lvl4pPr indent="-285750" lvl="3" marL="1828800" algn="just">
              <a:spcBef>
                <a:spcPts val="180"/>
              </a:spcBef>
              <a:spcAft>
                <a:spcPts val="0"/>
              </a:spcAft>
              <a:buClr>
                <a:schemeClr val="lt1"/>
              </a:buClr>
              <a:buSzPts val="900"/>
              <a:buChar char="–"/>
              <a:defRPr sz="900">
                <a:solidFill>
                  <a:schemeClr val="lt1"/>
                </a:solidFill>
              </a:defRPr>
            </a:lvl4pPr>
            <a:lvl5pPr indent="-285750" lvl="4" marL="2286000" algn="just">
              <a:spcBef>
                <a:spcPts val="180"/>
              </a:spcBef>
              <a:spcAft>
                <a:spcPts val="0"/>
              </a:spcAft>
              <a:buClr>
                <a:schemeClr val="lt1"/>
              </a:buClr>
              <a:buSzPts val="900"/>
              <a:buChar char="»"/>
              <a:defRPr sz="900">
                <a:solidFill>
                  <a:schemeClr val="lt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7" name="Google Shape;87;p9"/>
          <p:cNvSpPr txBox="1"/>
          <p:nvPr>
            <p:ph idx="3" type="body"/>
          </p:nvPr>
        </p:nvSpPr>
        <p:spPr>
          <a:xfrm>
            <a:off x="6778899" y="6219489"/>
            <a:ext cx="3480866" cy="1080741"/>
          </a:xfrm>
          <a:prstGeom prst="rect">
            <a:avLst/>
          </a:prstGeom>
          <a:noFill/>
          <a:ln>
            <a:noFill/>
          </a:ln>
        </p:spPr>
        <p:txBody>
          <a:bodyPr anchorCtr="0" anchor="b" bIns="45700" lIns="91425" spcFirstLastPara="1" rIns="91425" wrap="square" tIns="45700">
            <a:noAutofit/>
          </a:bodyPr>
          <a:lstStyle>
            <a:lvl1pPr indent="-228600" lvl="0" marL="457200" algn="r">
              <a:spcBef>
                <a:spcPts val="1920"/>
              </a:spcBef>
              <a:spcAft>
                <a:spcPts val="0"/>
              </a:spcAft>
              <a:buClr>
                <a:schemeClr val="accent1"/>
              </a:buClr>
              <a:buSzPts val="9600"/>
              <a:buNone/>
              <a:defRPr b="0" sz="9600">
                <a:solidFill>
                  <a:schemeClr val="accent1"/>
                </a:solidFill>
              </a:defRPr>
            </a:lvl1pPr>
            <a:lvl2pPr indent="-228600" lvl="1" marL="914400" algn="just">
              <a:spcBef>
                <a:spcPts val="560"/>
              </a:spcBef>
              <a:spcAft>
                <a:spcPts val="0"/>
              </a:spcAft>
              <a:buClr>
                <a:schemeClr val="lt1"/>
              </a:buClr>
              <a:buSzPts val="2800"/>
              <a:buNone/>
              <a:defRPr>
                <a:solidFill>
                  <a:schemeClr val="lt1"/>
                </a:solidFill>
              </a:defRPr>
            </a:lvl2pPr>
            <a:lvl3pPr indent="-228600" lvl="2" marL="1371600" algn="just">
              <a:spcBef>
                <a:spcPts val="480"/>
              </a:spcBef>
              <a:spcAft>
                <a:spcPts val="0"/>
              </a:spcAft>
              <a:buClr>
                <a:schemeClr val="lt1"/>
              </a:buClr>
              <a:buSzPts val="2400"/>
              <a:buNone/>
              <a:defRPr>
                <a:solidFill>
                  <a:schemeClr val="lt1"/>
                </a:solidFill>
              </a:defRPr>
            </a:lvl3pPr>
            <a:lvl4pPr indent="-228600" lvl="3" marL="1828800" algn="just">
              <a:spcBef>
                <a:spcPts val="400"/>
              </a:spcBef>
              <a:spcAft>
                <a:spcPts val="0"/>
              </a:spcAft>
              <a:buClr>
                <a:schemeClr val="lt1"/>
              </a:buClr>
              <a:buSzPts val="2000"/>
              <a:buNone/>
              <a:defRPr>
                <a:solidFill>
                  <a:schemeClr val="lt1"/>
                </a:solidFill>
              </a:defRPr>
            </a:lvl4pPr>
            <a:lvl5pPr indent="-228600" lvl="4" marL="2286000" algn="just">
              <a:spcBef>
                <a:spcPts val="400"/>
              </a:spcBef>
              <a:spcAft>
                <a:spcPts val="0"/>
              </a:spcAft>
              <a:buClr>
                <a:schemeClr val="lt1"/>
              </a:buClr>
              <a:buSzPts val="2000"/>
              <a:buNone/>
              <a:defRPr>
                <a:solidFill>
                  <a:schemeClr val="lt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pic>
        <p:nvPicPr>
          <p:cNvPr descr="Displaying CCCM letterhead A4.png" id="88" name="Google Shape;88;p9"/>
          <p:cNvPicPr preferRelativeResize="0"/>
          <p:nvPr/>
        </p:nvPicPr>
        <p:blipFill rotWithShape="1">
          <a:blip r:embed="rId2">
            <a:alphaModFix/>
          </a:blip>
          <a:srcRect b="0" l="42842" r="0" t="0"/>
          <a:stretch/>
        </p:blipFill>
        <p:spPr>
          <a:xfrm>
            <a:off x="6714058" y="2411685"/>
            <a:ext cx="3545707" cy="667863"/>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Subtitle - Presentation - Light" type="secHead">
  <p:cSld name="SECTION_HEADER">
    <p:spTree>
      <p:nvGrpSpPr>
        <p:cNvPr id="89" name="Shape 89"/>
        <p:cNvGrpSpPr/>
        <p:nvPr/>
      </p:nvGrpSpPr>
      <p:grpSpPr>
        <a:xfrm>
          <a:off x="0" y="0"/>
          <a:ext cx="0" cy="0"/>
          <a:chOff x="0" y="0"/>
          <a:chExt cx="0" cy="0"/>
        </a:xfrm>
      </p:grpSpPr>
      <p:sp>
        <p:nvSpPr>
          <p:cNvPr id="90" name="Google Shape;90;p10"/>
          <p:cNvSpPr txBox="1"/>
          <p:nvPr>
            <p:ph type="title"/>
          </p:nvPr>
        </p:nvSpPr>
        <p:spPr>
          <a:xfrm>
            <a:off x="844580" y="4006562"/>
            <a:ext cx="9847233" cy="1213436"/>
          </a:xfrm>
          <a:prstGeom prst="rect">
            <a:avLst/>
          </a:prstGeom>
          <a:solidFill>
            <a:schemeClr val="accent1"/>
          </a:solidFill>
          <a:ln>
            <a:noFill/>
          </a:ln>
        </p:spPr>
        <p:txBody>
          <a:bodyPr anchorCtr="0" anchor="ctr" bIns="45700" lIns="91425" spcFirstLastPara="1" rIns="360000" wrap="square" tIns="45700">
            <a:noAutofit/>
          </a:bodyPr>
          <a:lstStyle>
            <a:lvl1pPr lvl="0" marR="0" rtl="0" algn="r">
              <a:spcBef>
                <a:spcPts val="0"/>
              </a:spcBef>
              <a:spcAft>
                <a:spcPts val="0"/>
              </a:spcAft>
              <a:buClr>
                <a:schemeClr val="lt1"/>
              </a:buClr>
              <a:buSzPts val="4000"/>
              <a:buFont typeface="Trebuchet MS"/>
              <a:buNone/>
              <a:defRPr b="1" i="0" sz="4000" u="none" cap="none" strike="noStrik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91" name="Google Shape;91;p10"/>
          <p:cNvSpPr txBox="1"/>
          <p:nvPr>
            <p:ph idx="1" type="body"/>
          </p:nvPr>
        </p:nvSpPr>
        <p:spPr>
          <a:xfrm>
            <a:off x="844580" y="2339677"/>
            <a:ext cx="9847233" cy="1653678"/>
          </a:xfrm>
          <a:prstGeom prst="rect">
            <a:avLst/>
          </a:prstGeom>
          <a:noFill/>
          <a:ln>
            <a:noFill/>
          </a:ln>
        </p:spPr>
        <p:txBody>
          <a:bodyPr anchorCtr="0" anchor="b" bIns="45700" lIns="91425" spcFirstLastPara="1" rIns="360000" wrap="square" tIns="45700">
            <a:noAutofit/>
          </a:bodyPr>
          <a:lstStyle>
            <a:lvl1pPr indent="-228600" lvl="0" marL="457200" algn="r">
              <a:spcBef>
                <a:spcPts val="480"/>
              </a:spcBef>
              <a:spcAft>
                <a:spcPts val="0"/>
              </a:spcAft>
              <a:buClr>
                <a:srgbClr val="7F7F7F"/>
              </a:buClr>
              <a:buSzPts val="2400"/>
              <a:buNone/>
              <a:defRPr sz="2400">
                <a:solidFill>
                  <a:srgbClr val="7F7F7F"/>
                </a:solidFill>
              </a:defRPr>
            </a:lvl1pPr>
            <a:lvl2pPr indent="-228600" lvl="1" marL="914400" algn="just">
              <a:spcBef>
                <a:spcPts val="360"/>
              </a:spcBef>
              <a:spcAft>
                <a:spcPts val="0"/>
              </a:spcAft>
              <a:buClr>
                <a:srgbClr val="888888"/>
              </a:buClr>
              <a:buSzPts val="1800"/>
              <a:buNone/>
              <a:defRPr sz="1800">
                <a:solidFill>
                  <a:srgbClr val="888888"/>
                </a:solidFill>
              </a:defRPr>
            </a:lvl2pPr>
            <a:lvl3pPr indent="-228600" lvl="2" marL="1371600" algn="just">
              <a:spcBef>
                <a:spcPts val="320"/>
              </a:spcBef>
              <a:spcAft>
                <a:spcPts val="0"/>
              </a:spcAft>
              <a:buClr>
                <a:srgbClr val="888888"/>
              </a:buClr>
              <a:buSzPts val="1600"/>
              <a:buNone/>
              <a:defRPr sz="1600">
                <a:solidFill>
                  <a:srgbClr val="888888"/>
                </a:solidFill>
              </a:defRPr>
            </a:lvl3pPr>
            <a:lvl4pPr indent="-228600" lvl="3" marL="1828800" algn="just">
              <a:spcBef>
                <a:spcPts val="280"/>
              </a:spcBef>
              <a:spcAft>
                <a:spcPts val="0"/>
              </a:spcAft>
              <a:buClr>
                <a:srgbClr val="888888"/>
              </a:buClr>
              <a:buSzPts val="1400"/>
              <a:buNone/>
              <a:defRPr sz="1400">
                <a:solidFill>
                  <a:srgbClr val="888888"/>
                </a:solidFill>
              </a:defRPr>
            </a:lvl4pPr>
            <a:lvl5pPr indent="-228600" lvl="4" marL="2286000" algn="just">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92" name="Google Shape;92;p10"/>
          <p:cNvSpPr/>
          <p:nvPr/>
        </p:nvSpPr>
        <p:spPr>
          <a:xfrm>
            <a:off x="233338" y="64364"/>
            <a:ext cx="10458476" cy="7128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sp>
        <p:nvSpPr>
          <p:cNvPr id="93" name="Google Shape;93;p10"/>
          <p:cNvSpPr/>
          <p:nvPr/>
        </p:nvSpPr>
        <p:spPr>
          <a:xfrm>
            <a:off x="2" y="64364"/>
            <a:ext cx="145700" cy="71288"/>
          </a:xfrm>
          <a:prstGeom prst="rect">
            <a:avLst/>
          </a:pr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pic>
        <p:nvPicPr>
          <p:cNvPr descr="Displaying CCCM letterhead A4.png" id="94" name="Google Shape;94;p10"/>
          <p:cNvPicPr preferRelativeResize="0"/>
          <p:nvPr/>
        </p:nvPicPr>
        <p:blipFill rotWithShape="1">
          <a:blip r:embed="rId2">
            <a:alphaModFix/>
          </a:blip>
          <a:srcRect b="0" l="0" r="0" t="0"/>
          <a:stretch/>
        </p:blipFill>
        <p:spPr>
          <a:xfrm>
            <a:off x="6840759" y="6993513"/>
            <a:ext cx="3473699" cy="373982"/>
          </a:xfrm>
          <a:prstGeom prst="rect">
            <a:avLst/>
          </a:prstGeom>
          <a:noFill/>
          <a:ln>
            <a:noFill/>
          </a:ln>
        </p:spPr>
      </p:pic>
      <p:pic>
        <p:nvPicPr>
          <p:cNvPr descr="Displaying CCCM letterhead A4.png" id="95" name="Google Shape;95;p10"/>
          <p:cNvPicPr preferRelativeResize="0"/>
          <p:nvPr/>
        </p:nvPicPr>
        <p:blipFill rotWithShape="1">
          <a:blip r:embed="rId3">
            <a:alphaModFix/>
          </a:blip>
          <a:srcRect b="0" l="94569" r="0" t="0"/>
          <a:stretch/>
        </p:blipFill>
        <p:spPr>
          <a:xfrm>
            <a:off x="10314457" y="6993513"/>
            <a:ext cx="404681" cy="373982"/>
          </a:xfrm>
          <a:prstGeom prst="rect">
            <a:avLst/>
          </a:prstGeom>
          <a:noFill/>
          <a:ln>
            <a:noFill/>
          </a:ln>
        </p:spPr>
      </p:pic>
      <p:pic>
        <p:nvPicPr>
          <p:cNvPr descr="Displaying CCCM letterhead A4.png" id="96" name="Google Shape;96;p10"/>
          <p:cNvPicPr preferRelativeResize="0"/>
          <p:nvPr/>
        </p:nvPicPr>
        <p:blipFill rotWithShape="1">
          <a:blip r:embed="rId3">
            <a:alphaModFix/>
          </a:blip>
          <a:srcRect b="0" l="0" r="25373" t="0"/>
          <a:stretch/>
        </p:blipFill>
        <p:spPr>
          <a:xfrm>
            <a:off x="1" y="6993513"/>
            <a:ext cx="6840758" cy="373982"/>
          </a:xfrm>
          <a:prstGeom prst="rect">
            <a:avLst/>
          </a:prstGeom>
          <a:noFill/>
          <a:ln>
            <a:noFill/>
          </a:ln>
        </p:spPr>
      </p:pic>
      <p:sp>
        <p:nvSpPr>
          <p:cNvPr id="97" name="Google Shape;97;p10"/>
          <p:cNvSpPr/>
          <p:nvPr/>
        </p:nvSpPr>
        <p:spPr>
          <a:xfrm>
            <a:off x="377354" y="7092205"/>
            <a:ext cx="288032" cy="288032"/>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fld id="{00000000-1234-1234-1234-123412341234}" type="slidenum">
              <a:rPr lang="en-US" sz="1000">
                <a:solidFill>
                  <a:schemeClr val="accent1"/>
                </a:solidFill>
                <a:latin typeface="Trebuchet MS"/>
                <a:ea typeface="Trebuchet MS"/>
                <a:cs typeface="Trebuchet MS"/>
                <a:sym typeface="Trebuchet MS"/>
              </a:rPr>
              <a:t>‹#›</a:t>
            </a:fld>
            <a:endParaRPr sz="1000">
              <a:solidFill>
                <a:schemeClr val="accent1"/>
              </a:solidFill>
              <a:latin typeface="Trebuchet MS"/>
              <a:ea typeface="Trebuchet MS"/>
              <a:cs typeface="Trebuchet MS"/>
              <a:sym typeface="Trebuchet MS"/>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0"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idx="1" type="body"/>
          </p:nvPr>
        </p:nvSpPr>
        <p:spPr>
          <a:xfrm>
            <a:off x="534591" y="1763925"/>
            <a:ext cx="9622632" cy="4989036"/>
          </a:xfrm>
          <a:prstGeom prst="rect">
            <a:avLst/>
          </a:prstGeom>
          <a:noFill/>
          <a:ln>
            <a:noFill/>
          </a:ln>
        </p:spPr>
        <p:txBody>
          <a:bodyPr anchorCtr="0" anchor="t" bIns="45700" lIns="91425" spcFirstLastPara="1" rIns="91425" wrap="square" tIns="45700">
            <a:noAutofit/>
          </a:bodyPr>
          <a:lstStyle>
            <a:lvl1pPr indent="-431800" lvl="0" marL="457200" marR="0" rtl="0" algn="just">
              <a:spcBef>
                <a:spcPts val="640"/>
              </a:spcBef>
              <a:spcAft>
                <a:spcPts val="0"/>
              </a:spcAft>
              <a:buClr>
                <a:schemeClr val="dk1"/>
              </a:buClr>
              <a:buSzPts val="3200"/>
              <a:buFont typeface="Arial"/>
              <a:buChar char="•"/>
              <a:defRPr b="0" i="0" sz="3200" u="none" cap="none" strike="noStrike">
                <a:solidFill>
                  <a:schemeClr val="dk1"/>
                </a:solidFill>
                <a:latin typeface="Trebuchet MS"/>
                <a:ea typeface="Trebuchet MS"/>
                <a:cs typeface="Trebuchet MS"/>
                <a:sym typeface="Trebuchet MS"/>
              </a:defRPr>
            </a:lvl1pPr>
            <a:lvl2pPr indent="-406400" lvl="1" marL="914400" marR="0" rtl="0" algn="just">
              <a:spcBef>
                <a:spcPts val="560"/>
              </a:spcBef>
              <a:spcAft>
                <a:spcPts val="0"/>
              </a:spcAft>
              <a:buClr>
                <a:schemeClr val="dk1"/>
              </a:buClr>
              <a:buSzPts val="2800"/>
              <a:buFont typeface="Arial"/>
              <a:buChar char="–"/>
              <a:defRPr b="0" i="0" sz="2800" u="none" cap="none" strike="noStrike">
                <a:solidFill>
                  <a:schemeClr val="dk1"/>
                </a:solidFill>
                <a:latin typeface="Trebuchet MS"/>
                <a:ea typeface="Trebuchet MS"/>
                <a:cs typeface="Trebuchet MS"/>
                <a:sym typeface="Trebuchet MS"/>
              </a:defRPr>
            </a:lvl2pPr>
            <a:lvl3pPr indent="-381000" lvl="2" marL="1371600" marR="0" rtl="0" algn="just">
              <a:spcBef>
                <a:spcPts val="480"/>
              </a:spcBef>
              <a:spcAft>
                <a:spcPts val="0"/>
              </a:spcAft>
              <a:buClr>
                <a:schemeClr val="dk1"/>
              </a:buClr>
              <a:buSzPts val="2400"/>
              <a:buFont typeface="Arial"/>
              <a:buChar char="•"/>
              <a:defRPr b="0" i="0" sz="2400" u="none" cap="none" strike="noStrike">
                <a:solidFill>
                  <a:schemeClr val="dk1"/>
                </a:solidFill>
                <a:latin typeface="Trebuchet MS"/>
                <a:ea typeface="Trebuchet MS"/>
                <a:cs typeface="Trebuchet MS"/>
                <a:sym typeface="Trebuchet MS"/>
              </a:defRPr>
            </a:lvl3pPr>
            <a:lvl4pPr indent="-355600" lvl="3" marL="1828800"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4pPr>
            <a:lvl5pPr indent="-355600" lvl="4" marL="2286000"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5.png"/><Relationship Id="rId4" Type="http://schemas.openxmlformats.org/officeDocument/2006/relationships/image" Target="../media/image20.png"/><Relationship Id="rId5"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2.png"/><Relationship Id="rId4" Type="http://schemas.openxmlformats.org/officeDocument/2006/relationships/image" Target="../media/image18.png"/><Relationship Id="rId11" Type="http://schemas.openxmlformats.org/officeDocument/2006/relationships/image" Target="../media/image29.png"/><Relationship Id="rId10" Type="http://schemas.openxmlformats.org/officeDocument/2006/relationships/image" Target="../media/image28.png"/><Relationship Id="rId9" Type="http://schemas.openxmlformats.org/officeDocument/2006/relationships/image" Target="../media/image27.png"/><Relationship Id="rId5" Type="http://schemas.openxmlformats.org/officeDocument/2006/relationships/image" Target="../media/image19.png"/><Relationship Id="rId6" Type="http://schemas.openxmlformats.org/officeDocument/2006/relationships/image" Target="../media/image24.png"/><Relationship Id="rId7" Type="http://schemas.openxmlformats.org/officeDocument/2006/relationships/image" Target="../media/image23.png"/><Relationship Id="rId8"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5.png"/><Relationship Id="rId4" Type="http://schemas.openxmlformats.org/officeDocument/2006/relationships/image" Target="../media/image20.png"/><Relationship Id="rId5"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2.png"/><Relationship Id="rId4" Type="http://schemas.openxmlformats.org/officeDocument/2006/relationships/image" Target="../media/image32.png"/><Relationship Id="rId5" Type="http://schemas.openxmlformats.org/officeDocument/2006/relationships/image" Target="../media/image18.png"/><Relationship Id="rId6" Type="http://schemas.openxmlformats.org/officeDocument/2006/relationships/image" Target="../media/image3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5.png"/><Relationship Id="rId4" Type="http://schemas.openxmlformats.org/officeDocument/2006/relationships/image" Target="../media/image20.png"/><Relationship Id="rId5"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Google Shape;102;p11"/>
          <p:cNvSpPr txBox="1"/>
          <p:nvPr>
            <p:ph type="ctrTitle"/>
          </p:nvPr>
        </p:nvSpPr>
        <p:spPr>
          <a:xfrm>
            <a:off x="496738" y="3428812"/>
            <a:ext cx="7297440" cy="2008855"/>
          </a:xfrm>
          <a:prstGeom prst="rect">
            <a:avLst/>
          </a:prstGeom>
          <a:noFill/>
          <a:ln>
            <a:noFill/>
          </a:ln>
        </p:spPr>
        <p:txBody>
          <a:bodyPr anchorCtr="0" anchor="b" bIns="90000" lIns="90000" spcFirstLastPara="1" rIns="90000" wrap="square" tIns="90000">
            <a:noAutofit/>
          </a:bodyPr>
          <a:lstStyle/>
          <a:p>
            <a:pPr indent="0" lvl="0" marL="0" rtl="0" algn="l">
              <a:spcBef>
                <a:spcPts val="0"/>
              </a:spcBef>
              <a:spcAft>
                <a:spcPts val="0"/>
              </a:spcAft>
              <a:buClr>
                <a:schemeClr val="lt1"/>
              </a:buClr>
              <a:buSzPts val="3200"/>
              <a:buFont typeface="Calibri"/>
              <a:buNone/>
            </a:pPr>
            <a:r>
              <a:rPr lang="en-US" sz="2100">
                <a:latin typeface="Calibri"/>
                <a:ea typeface="Calibri"/>
                <a:cs typeface="Calibri"/>
                <a:sym typeface="Calibri"/>
              </a:rPr>
              <a:t>Intégrer la violence sexiste à la gestion et à la coordination de camps (CCCM)</a:t>
            </a:r>
            <a:endParaRPr sz="2100"/>
          </a:p>
        </p:txBody>
      </p:sp>
      <p:sp>
        <p:nvSpPr>
          <p:cNvPr id="103" name="Google Shape;103;p11"/>
          <p:cNvSpPr txBox="1"/>
          <p:nvPr>
            <p:ph idx="1" type="subTitle"/>
          </p:nvPr>
        </p:nvSpPr>
        <p:spPr>
          <a:xfrm>
            <a:off x="496738" y="5511343"/>
            <a:ext cx="6217320" cy="71437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A5CFEC"/>
              </a:buClr>
              <a:buSzPts val="20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3" name="Shape 173"/>
        <p:cNvGrpSpPr/>
        <p:nvPr/>
      </p:nvGrpSpPr>
      <p:grpSpPr>
        <a:xfrm>
          <a:off x="0" y="0"/>
          <a:ext cx="0" cy="0"/>
          <a:chOff x="0" y="0"/>
          <a:chExt cx="0" cy="0"/>
        </a:xfrm>
      </p:grpSpPr>
      <p:sp>
        <p:nvSpPr>
          <p:cNvPr id="174" name="Google Shape;174;p20"/>
          <p:cNvSpPr txBox="1"/>
          <p:nvPr>
            <p:ph idx="1" type="body"/>
          </p:nvPr>
        </p:nvSpPr>
        <p:spPr>
          <a:xfrm>
            <a:off x="437571" y="1498163"/>
            <a:ext cx="9629793" cy="5122953"/>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545456"/>
              </a:buClr>
              <a:buSzPts val="2800"/>
              <a:buNone/>
            </a:pPr>
            <a:r>
              <a:rPr b="1" lang="en-US" sz="2800">
                <a:solidFill>
                  <a:srgbClr val="545456"/>
                </a:solidFill>
                <a:latin typeface="Calibri"/>
                <a:ea typeface="Calibri"/>
                <a:cs typeface="Calibri"/>
                <a:sym typeface="Calibri"/>
              </a:rPr>
              <a:t>Tout le monde travaille à l'installation du camp !</a:t>
            </a:r>
            <a:endParaRPr/>
          </a:p>
          <a:p>
            <a:pPr indent="-279400" lvl="0" marL="457200" rtl="0" algn="just">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a:p>
            <a:pPr indent="0" lvl="0" marL="0" rtl="0" algn="just">
              <a:spcBef>
                <a:spcPts val="560"/>
              </a:spcBef>
              <a:spcAft>
                <a:spcPts val="0"/>
              </a:spcAft>
              <a:buClr>
                <a:srgbClr val="545456"/>
              </a:buClr>
              <a:buSzPts val="2800"/>
              <a:buNone/>
            </a:pPr>
            <a:r>
              <a:rPr lang="en-US" sz="2800">
                <a:solidFill>
                  <a:srgbClr val="545456"/>
                </a:solidFill>
                <a:latin typeface="Calibri"/>
                <a:ea typeface="Calibri"/>
                <a:cs typeface="Calibri"/>
                <a:sym typeface="Calibri"/>
              </a:rPr>
              <a:t>« Une approche multisectorielle et multi-agence est nécessaire pour prévenir et répondre efficacement à la violences liée au sexe. Les services communautaires, de protection, de la santé, de la sécurité, de la gestion de camp et d'autres secteurs doivent travailler ensemble pour garantir l'intégration dans tous les aspects de la vie du camp de la prévention et de l'aide en matière de violences liées au sexe. »</a:t>
            </a:r>
            <a:endParaRPr/>
          </a:p>
          <a:p>
            <a:pPr indent="-279400" lvl="0" marL="457200" rtl="0" algn="just">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a:p>
            <a:pPr indent="0" lvl="0" marL="0" rtl="0" algn="just">
              <a:spcBef>
                <a:spcPts val="560"/>
              </a:spcBef>
              <a:spcAft>
                <a:spcPts val="0"/>
              </a:spcAft>
              <a:buClr>
                <a:srgbClr val="545456"/>
              </a:buClr>
              <a:buSzPts val="2800"/>
              <a:buNone/>
            </a:pPr>
            <a:r>
              <a:rPr lang="en-US" sz="2800">
                <a:solidFill>
                  <a:srgbClr val="545456"/>
                </a:solidFill>
                <a:latin typeface="Calibri"/>
                <a:ea typeface="Calibri"/>
                <a:cs typeface="Calibri"/>
                <a:sym typeface="Calibri"/>
              </a:rPr>
              <a:t>						- Guide de gestion de camp (CM), Chapitre 12</a:t>
            </a:r>
            <a:endParaRPr/>
          </a:p>
          <a:p>
            <a:pPr indent="-279400" lvl="0" marL="457200" rtl="0" algn="l">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p:txBody>
      </p:sp>
      <p:sp>
        <p:nvSpPr>
          <p:cNvPr id="175" name="Google Shape;175;p20"/>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US">
                <a:solidFill>
                  <a:srgbClr val="2A87C8"/>
                </a:solidFill>
                <a:latin typeface="Calibri"/>
                <a:ea typeface="Calibri"/>
                <a:cs typeface="Calibri"/>
                <a:sym typeface="Calibri"/>
              </a:rPr>
              <a:t>Qui est responsable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0" name="Shape 180"/>
        <p:cNvGrpSpPr/>
        <p:nvPr/>
      </p:nvGrpSpPr>
      <p:grpSpPr>
        <a:xfrm>
          <a:off x="0" y="0"/>
          <a:ext cx="0" cy="0"/>
          <a:chOff x="0" y="0"/>
          <a:chExt cx="0" cy="0"/>
        </a:xfrm>
      </p:grpSpPr>
      <p:sp>
        <p:nvSpPr>
          <p:cNvPr id="181" name="Google Shape;181;p21"/>
          <p:cNvSpPr txBox="1"/>
          <p:nvPr>
            <p:ph idx="1" type="body"/>
          </p:nvPr>
        </p:nvSpPr>
        <p:spPr>
          <a:xfrm>
            <a:off x="437571" y="1498163"/>
            <a:ext cx="9629793" cy="5122953"/>
          </a:xfrm>
          <a:prstGeom prst="rect">
            <a:avLst/>
          </a:prstGeom>
          <a:noFill/>
          <a:ln>
            <a:noFill/>
          </a:ln>
        </p:spPr>
        <p:txBody>
          <a:bodyPr anchorCtr="0" anchor="t" bIns="45700" lIns="91425" spcFirstLastPara="1" rIns="91425" wrap="square" tIns="45700">
            <a:noAutofit/>
          </a:bodyPr>
          <a:lstStyle/>
          <a:p>
            <a:pPr indent="-457200" lvl="0" marL="457200" rtl="0" algn="l">
              <a:spcBef>
                <a:spcPts val="0"/>
              </a:spcBef>
              <a:spcAft>
                <a:spcPts val="0"/>
              </a:spcAft>
              <a:buClr>
                <a:srgbClr val="545456"/>
              </a:buClr>
              <a:buSzPts val="2800"/>
              <a:buChar char="•"/>
            </a:pPr>
            <a:r>
              <a:rPr lang="en-US" sz="2800">
                <a:solidFill>
                  <a:srgbClr val="545456"/>
                </a:solidFill>
                <a:latin typeface="Calibri"/>
                <a:ea typeface="Calibri"/>
                <a:cs typeface="Calibri"/>
                <a:sym typeface="Calibri"/>
              </a:rPr>
              <a:t>L'intégration des questions de violences sexuelles garantit que chacun travaille à obtenir une meilleure qualité de soins et de manière plus adaptée aux personnes déplacées des camps. </a:t>
            </a:r>
            <a:endParaRPr/>
          </a:p>
          <a:p>
            <a:pPr indent="-457200" lvl="0" marL="457200" rtl="0" algn="l">
              <a:spcBef>
                <a:spcPts val="560"/>
              </a:spcBef>
              <a:spcAft>
                <a:spcPts val="0"/>
              </a:spcAft>
              <a:buClr>
                <a:srgbClr val="545456"/>
              </a:buClr>
              <a:buSzPts val="2800"/>
              <a:buChar char="•"/>
            </a:pPr>
            <a:r>
              <a:rPr lang="en-US" sz="2800">
                <a:solidFill>
                  <a:srgbClr val="545456"/>
                </a:solidFill>
                <a:latin typeface="Calibri"/>
                <a:ea typeface="Calibri"/>
                <a:cs typeface="Calibri"/>
                <a:sym typeface="Calibri"/>
              </a:rPr>
              <a:t>Elle garantit que des procédures pratiques sont mises en place pour répondre aux besoins de tous les résidents - les femmes et les hommes, les filles et les garçons.</a:t>
            </a:r>
            <a:endParaRPr/>
          </a:p>
          <a:p>
            <a:pPr indent="-457200" lvl="0" marL="457200" rtl="0" algn="l">
              <a:spcBef>
                <a:spcPts val="560"/>
              </a:spcBef>
              <a:spcAft>
                <a:spcPts val="0"/>
              </a:spcAft>
              <a:buClr>
                <a:srgbClr val="545456"/>
              </a:buClr>
              <a:buSzPts val="2800"/>
              <a:buChar char="•"/>
            </a:pPr>
            <a:r>
              <a:rPr lang="en-US" sz="2800">
                <a:solidFill>
                  <a:srgbClr val="545456"/>
                </a:solidFill>
                <a:latin typeface="Calibri"/>
                <a:ea typeface="Calibri"/>
                <a:cs typeface="Calibri"/>
                <a:sym typeface="Calibri"/>
              </a:rPr>
              <a:t>Elle garantit que des inégalités ne perdurent pas.</a:t>
            </a:r>
            <a:endParaRPr/>
          </a:p>
          <a:p>
            <a:pPr indent="-457200" lvl="0" marL="457200" rtl="0" algn="l">
              <a:spcBef>
                <a:spcPts val="560"/>
              </a:spcBef>
              <a:spcAft>
                <a:spcPts val="0"/>
              </a:spcAft>
              <a:buClr>
                <a:srgbClr val="545456"/>
              </a:buClr>
              <a:buSzPts val="2800"/>
              <a:buChar char="•"/>
            </a:pPr>
            <a:r>
              <a:rPr lang="en-US" sz="2800">
                <a:solidFill>
                  <a:srgbClr val="545456"/>
                </a:solidFill>
                <a:latin typeface="Calibri"/>
                <a:ea typeface="Calibri"/>
                <a:cs typeface="Calibri"/>
                <a:sym typeface="Calibri"/>
              </a:rPr>
              <a:t>Cela signifie qu'il faut analyser la situation actuelle pour identifier les inégalités et développer de bonnes pratiques. </a:t>
            </a:r>
            <a:endParaRPr/>
          </a:p>
          <a:p>
            <a:pPr indent="0" lvl="0" marL="0" rtl="0" algn="l">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p:txBody>
      </p:sp>
      <p:sp>
        <p:nvSpPr>
          <p:cNvPr id="182" name="Google Shape;182;p21"/>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US">
                <a:solidFill>
                  <a:srgbClr val="2A87C8"/>
                </a:solidFill>
                <a:latin typeface="Calibri"/>
                <a:ea typeface="Calibri"/>
                <a:cs typeface="Calibri"/>
                <a:sym typeface="Calibri"/>
              </a:rPr>
              <a:t>Pourquoi est-ce important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 name="Shape 187"/>
        <p:cNvGrpSpPr/>
        <p:nvPr/>
      </p:nvGrpSpPr>
      <p:grpSpPr>
        <a:xfrm>
          <a:off x="0" y="0"/>
          <a:ext cx="0" cy="0"/>
          <a:chOff x="0" y="0"/>
          <a:chExt cx="0" cy="0"/>
        </a:xfrm>
      </p:grpSpPr>
      <p:sp>
        <p:nvSpPr>
          <p:cNvPr id="188" name="Google Shape;188;p22"/>
          <p:cNvSpPr txBox="1"/>
          <p:nvPr>
            <p:ph idx="1" type="body"/>
          </p:nvPr>
        </p:nvSpPr>
        <p:spPr>
          <a:xfrm>
            <a:off x="437575" y="1955824"/>
            <a:ext cx="9377700" cy="4665300"/>
          </a:xfrm>
          <a:prstGeom prst="rect">
            <a:avLst/>
          </a:prstGeom>
          <a:noFill/>
          <a:ln>
            <a:noFill/>
          </a:ln>
        </p:spPr>
        <p:txBody>
          <a:bodyPr anchorCtr="0" anchor="t" bIns="45700" lIns="91425" spcFirstLastPara="1" rIns="91425" wrap="square" tIns="45700">
            <a:noAutofit/>
          </a:bodyPr>
          <a:lstStyle/>
          <a:p>
            <a:pPr indent="-444500" lvl="0" marL="457200" rtl="0" algn="l">
              <a:spcBef>
                <a:spcPts val="0"/>
              </a:spcBef>
              <a:spcAft>
                <a:spcPts val="0"/>
              </a:spcAft>
              <a:buClr>
                <a:srgbClr val="545456"/>
              </a:buClr>
              <a:buSzPts val="2600"/>
              <a:buChar char="•"/>
            </a:pPr>
            <a:r>
              <a:rPr lang="en-US" sz="2600">
                <a:solidFill>
                  <a:srgbClr val="545456"/>
                </a:solidFill>
                <a:latin typeface="Calibri"/>
                <a:ea typeface="Calibri"/>
                <a:cs typeface="Calibri"/>
                <a:sym typeface="Calibri"/>
              </a:rPr>
              <a:t>Connaissance de la culture locale</a:t>
            </a:r>
            <a:endParaRPr sz="3000"/>
          </a:p>
          <a:p>
            <a:pPr indent="-444500" lvl="0" marL="457200" rtl="0" algn="l">
              <a:spcBef>
                <a:spcPts val="560"/>
              </a:spcBef>
              <a:spcAft>
                <a:spcPts val="0"/>
              </a:spcAft>
              <a:buClr>
                <a:srgbClr val="545456"/>
              </a:buClr>
              <a:buSzPts val="2600"/>
              <a:buChar char="•"/>
            </a:pPr>
            <a:r>
              <a:rPr lang="en-US" sz="2600">
                <a:solidFill>
                  <a:srgbClr val="545456"/>
                </a:solidFill>
                <a:latin typeface="Calibri"/>
                <a:ea typeface="Calibri"/>
                <a:cs typeface="Calibri"/>
                <a:sym typeface="Calibri"/>
              </a:rPr>
              <a:t>Mise en place de parcours d'orientation</a:t>
            </a:r>
            <a:endParaRPr sz="3000"/>
          </a:p>
          <a:p>
            <a:pPr indent="-444500" lvl="0" marL="457200" rtl="0" algn="l">
              <a:spcBef>
                <a:spcPts val="560"/>
              </a:spcBef>
              <a:spcAft>
                <a:spcPts val="0"/>
              </a:spcAft>
              <a:buClr>
                <a:srgbClr val="545456"/>
              </a:buClr>
              <a:buSzPts val="2600"/>
              <a:buChar char="•"/>
            </a:pPr>
            <a:r>
              <a:rPr lang="en-US" sz="2600">
                <a:solidFill>
                  <a:srgbClr val="545456"/>
                </a:solidFill>
                <a:latin typeface="Calibri"/>
                <a:ea typeface="Calibri"/>
                <a:cs typeface="Calibri"/>
                <a:sym typeface="Calibri"/>
              </a:rPr>
              <a:t>Connaissance des prestataires de services</a:t>
            </a:r>
            <a:endParaRPr sz="3000"/>
          </a:p>
          <a:p>
            <a:pPr indent="-444500" lvl="0" marL="457200" rtl="0" algn="l">
              <a:spcBef>
                <a:spcPts val="560"/>
              </a:spcBef>
              <a:spcAft>
                <a:spcPts val="0"/>
              </a:spcAft>
              <a:buClr>
                <a:srgbClr val="545456"/>
              </a:buClr>
              <a:buSzPts val="2600"/>
              <a:buChar char="•"/>
            </a:pPr>
            <a:r>
              <a:rPr lang="en-US" sz="2600">
                <a:solidFill>
                  <a:srgbClr val="545456"/>
                </a:solidFill>
                <a:latin typeface="Calibri"/>
                <a:ea typeface="Calibri"/>
                <a:cs typeface="Calibri"/>
                <a:sym typeface="Calibri"/>
              </a:rPr>
              <a:t>Exercices de cartographie des risques</a:t>
            </a:r>
            <a:endParaRPr sz="3000"/>
          </a:p>
          <a:p>
            <a:pPr indent="-444500" lvl="0" marL="457200" rtl="0" algn="l">
              <a:spcBef>
                <a:spcPts val="560"/>
              </a:spcBef>
              <a:spcAft>
                <a:spcPts val="0"/>
              </a:spcAft>
              <a:buClr>
                <a:srgbClr val="545456"/>
              </a:buClr>
              <a:buSzPts val="2600"/>
              <a:buChar char="•"/>
            </a:pPr>
            <a:r>
              <a:rPr lang="en-US" sz="2600">
                <a:solidFill>
                  <a:srgbClr val="545456"/>
                </a:solidFill>
                <a:latin typeface="Calibri"/>
                <a:ea typeface="Calibri"/>
                <a:cs typeface="Calibri"/>
                <a:sym typeface="Calibri"/>
              </a:rPr>
              <a:t>Identification des groupes à risques</a:t>
            </a:r>
            <a:endParaRPr sz="3000"/>
          </a:p>
          <a:p>
            <a:pPr indent="-444500" lvl="0" marL="457200" rtl="0" algn="l">
              <a:spcBef>
                <a:spcPts val="560"/>
              </a:spcBef>
              <a:spcAft>
                <a:spcPts val="0"/>
              </a:spcAft>
              <a:buClr>
                <a:srgbClr val="545456"/>
              </a:buClr>
              <a:buSzPts val="2600"/>
              <a:buChar char="•"/>
            </a:pPr>
            <a:r>
              <a:rPr lang="en-US" sz="2600">
                <a:solidFill>
                  <a:srgbClr val="545456"/>
                </a:solidFill>
                <a:latin typeface="Calibri"/>
                <a:ea typeface="Calibri"/>
                <a:cs typeface="Calibri"/>
                <a:sym typeface="Calibri"/>
              </a:rPr>
              <a:t>Suivi des prestations de services (distributions, EAU-ASSAINISSEMENT-HYGIÈNE (WASH), etc.)</a:t>
            </a:r>
            <a:endParaRPr sz="3000"/>
          </a:p>
          <a:p>
            <a:pPr indent="0" lvl="0" marL="0" rtl="0" algn="l">
              <a:spcBef>
                <a:spcPts val="560"/>
              </a:spcBef>
              <a:spcAft>
                <a:spcPts val="0"/>
              </a:spcAft>
              <a:buClr>
                <a:srgbClr val="545456"/>
              </a:buClr>
              <a:buSzPts val="2800"/>
              <a:buNone/>
            </a:pPr>
            <a:r>
              <a:rPr lang="en-US" sz="2600">
                <a:solidFill>
                  <a:srgbClr val="545456"/>
                </a:solidFill>
                <a:latin typeface="Calibri"/>
                <a:ea typeface="Calibri"/>
                <a:cs typeface="Calibri"/>
                <a:sym typeface="Calibri"/>
              </a:rPr>
              <a:t>** Formation en premiers soins psychologiques</a:t>
            </a:r>
            <a:endParaRPr sz="3000"/>
          </a:p>
          <a:p>
            <a:pPr indent="-279400" lvl="0" marL="457200" rtl="0" algn="l">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a:p>
            <a:pPr indent="0" lvl="0" marL="0" rtl="0" algn="l">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p:txBody>
      </p:sp>
      <p:sp>
        <p:nvSpPr>
          <p:cNvPr id="189" name="Google Shape;189;p22"/>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US">
                <a:solidFill>
                  <a:srgbClr val="2A87C8"/>
                </a:solidFill>
                <a:latin typeface="Calibri"/>
                <a:ea typeface="Calibri"/>
                <a:cs typeface="Calibri"/>
                <a:sym typeface="Calibri"/>
              </a:rPr>
              <a:t>Quelles sont les mesures minimums d’atténuation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sp>
        <p:nvSpPr>
          <p:cNvPr id="195" name="Google Shape;195;p23"/>
          <p:cNvSpPr txBox="1"/>
          <p:nvPr>
            <p:ph idx="1" type="body"/>
          </p:nvPr>
        </p:nvSpPr>
        <p:spPr>
          <a:xfrm>
            <a:off x="479404" y="1138659"/>
            <a:ext cx="9793759" cy="5476908"/>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rgbClr val="545456"/>
              </a:buClr>
              <a:buSzPts val="2800"/>
              <a:buNone/>
            </a:pPr>
            <a:r>
              <a:rPr lang="en-US" sz="2800">
                <a:solidFill>
                  <a:srgbClr val="545456"/>
                </a:solidFill>
                <a:latin typeface="Calibri"/>
                <a:ea typeface="Calibri"/>
                <a:cs typeface="Calibri"/>
                <a:sym typeface="Calibri"/>
              </a:rPr>
              <a:t>La </a:t>
            </a:r>
            <a:r>
              <a:rPr b="1" lang="en-US" sz="2800">
                <a:solidFill>
                  <a:srgbClr val="545456"/>
                </a:solidFill>
                <a:latin typeface="Calibri"/>
                <a:ea typeface="Calibri"/>
                <a:cs typeface="Calibri"/>
                <a:sym typeface="Calibri"/>
              </a:rPr>
              <a:t>démarche d'intégration dans la gestion et la coordination de camps (CCCM)</a:t>
            </a:r>
            <a:r>
              <a:rPr lang="en-US" sz="2800">
                <a:solidFill>
                  <a:srgbClr val="545456"/>
                </a:solidFill>
                <a:latin typeface="Calibri"/>
                <a:ea typeface="Calibri"/>
                <a:cs typeface="Calibri"/>
                <a:sym typeface="Calibri"/>
              </a:rPr>
              <a:t> présente beaucoup d'avantages, alors que son absence peut avoir des conséquences néfastes pour les populations des camps.</a:t>
            </a:r>
            <a:endParaRPr/>
          </a:p>
          <a:p>
            <a:pPr indent="0" lvl="0" marL="0" rtl="0" algn="just">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p:txBody>
      </p:sp>
      <p:pic>
        <p:nvPicPr>
          <p:cNvPr id="196" name="Google Shape;196;p23"/>
          <p:cNvPicPr preferRelativeResize="0"/>
          <p:nvPr/>
        </p:nvPicPr>
        <p:blipFill rotWithShape="1">
          <a:blip r:embed="rId3">
            <a:alphaModFix/>
          </a:blip>
          <a:srcRect b="0" l="2223" r="1880" t="0"/>
          <a:stretch/>
        </p:blipFill>
        <p:spPr>
          <a:xfrm>
            <a:off x="-60812" y="-1"/>
            <a:ext cx="10874189" cy="7559675"/>
          </a:xfrm>
          <a:prstGeom prst="rect">
            <a:avLst/>
          </a:prstGeom>
          <a:noFill/>
          <a:ln>
            <a:noFill/>
          </a:ln>
        </p:spPr>
      </p:pic>
      <p:sp>
        <p:nvSpPr>
          <p:cNvPr id="197" name="Google Shape;197;p23"/>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US">
                <a:solidFill>
                  <a:srgbClr val="2A87C8"/>
                </a:solidFill>
                <a:latin typeface="Calibri"/>
                <a:ea typeface="Calibri"/>
                <a:cs typeface="Calibri"/>
                <a:sym typeface="Calibri"/>
              </a:rPr>
              <a:t>    Message clé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pic>
        <p:nvPicPr>
          <p:cNvPr id="203" name="Google Shape;203;p24"/>
          <p:cNvPicPr preferRelativeResize="0"/>
          <p:nvPr/>
        </p:nvPicPr>
        <p:blipFill rotWithShape="1">
          <a:blip r:embed="rId3">
            <a:alphaModFix/>
          </a:blip>
          <a:srcRect b="0" l="2223" r="1880" t="0"/>
          <a:stretch/>
        </p:blipFill>
        <p:spPr>
          <a:xfrm>
            <a:off x="-60812" y="-1"/>
            <a:ext cx="10874189" cy="7559675"/>
          </a:xfrm>
          <a:prstGeom prst="rect">
            <a:avLst/>
          </a:prstGeom>
          <a:noFill/>
          <a:ln>
            <a:noFill/>
          </a:ln>
        </p:spPr>
      </p:pic>
      <p:sp>
        <p:nvSpPr>
          <p:cNvPr id="204" name="Google Shape;204;p24"/>
          <p:cNvSpPr txBox="1"/>
          <p:nvPr>
            <p:ph idx="1" type="body"/>
          </p:nvPr>
        </p:nvSpPr>
        <p:spPr>
          <a:xfrm>
            <a:off x="479404" y="1138659"/>
            <a:ext cx="9793759" cy="5476908"/>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lang="en-US" sz="2800">
                <a:latin typeface="Calibri"/>
                <a:ea typeface="Calibri"/>
                <a:cs typeface="Calibri"/>
                <a:sym typeface="Calibri"/>
              </a:rPr>
              <a:t>La </a:t>
            </a:r>
            <a:r>
              <a:rPr b="1" lang="en-US" sz="2800">
                <a:latin typeface="Calibri"/>
                <a:ea typeface="Calibri"/>
                <a:cs typeface="Calibri"/>
                <a:sym typeface="Calibri"/>
              </a:rPr>
              <a:t>démarche d'intégration dans la gestion et la coordination de camps (CCCM)</a:t>
            </a:r>
            <a:r>
              <a:rPr lang="en-US" sz="2800">
                <a:latin typeface="Calibri"/>
                <a:ea typeface="Calibri"/>
                <a:cs typeface="Calibri"/>
                <a:sym typeface="Calibri"/>
              </a:rPr>
              <a:t> présente beaucoup d'avantages, alors que son absence peut avoir des conséquences néfastes pour les populations des camps.</a:t>
            </a:r>
            <a:endParaRPr/>
          </a:p>
          <a:p>
            <a:pPr indent="0" lvl="0" marL="0" rtl="0" algn="just">
              <a:spcBef>
                <a:spcPts val="560"/>
              </a:spcBef>
              <a:spcAft>
                <a:spcPts val="0"/>
              </a:spcAft>
              <a:buClr>
                <a:schemeClr val="dk1"/>
              </a:buClr>
              <a:buSzPts val="2800"/>
              <a:buNone/>
            </a:pPr>
            <a:r>
              <a:t/>
            </a:r>
            <a:endParaRPr sz="2800">
              <a:latin typeface="Calibri"/>
              <a:ea typeface="Calibri"/>
              <a:cs typeface="Calibri"/>
              <a:sym typeface="Calibri"/>
            </a:endParaRPr>
          </a:p>
        </p:txBody>
      </p:sp>
      <p:sp>
        <p:nvSpPr>
          <p:cNvPr id="205" name="Google Shape;205;p24"/>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US">
                <a:solidFill>
                  <a:srgbClr val="2A87C8"/>
                </a:solidFill>
                <a:latin typeface="Calibri"/>
                <a:ea typeface="Calibri"/>
                <a:cs typeface="Calibri"/>
                <a:sym typeface="Calibri"/>
              </a:rPr>
              <a:t>    Message clé                      </a:t>
            </a:r>
            <a:endParaRPr/>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sp>
        <p:nvSpPr>
          <p:cNvPr id="211" name="Google Shape;211;p25"/>
          <p:cNvSpPr txBox="1"/>
          <p:nvPr/>
        </p:nvSpPr>
        <p:spPr>
          <a:xfrm>
            <a:off x="1817513" y="2088776"/>
            <a:ext cx="7128793" cy="143540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US" sz="4400">
                <a:solidFill>
                  <a:srgbClr val="545456"/>
                </a:solidFill>
                <a:latin typeface="Calibri"/>
                <a:ea typeface="Calibri"/>
                <a:cs typeface="Calibri"/>
                <a:sym typeface="Calibri"/>
              </a:rPr>
              <a:t>Atténuation et prévention dans le cycle de vie du camp</a:t>
            </a:r>
            <a:endParaRPr/>
          </a:p>
        </p:txBody>
      </p:sp>
      <p:grpSp>
        <p:nvGrpSpPr>
          <p:cNvPr id="212" name="Google Shape;212;p25"/>
          <p:cNvGrpSpPr/>
          <p:nvPr/>
        </p:nvGrpSpPr>
        <p:grpSpPr>
          <a:xfrm>
            <a:off x="2753618" y="3649147"/>
            <a:ext cx="5184576" cy="220079"/>
            <a:chOff x="2753618" y="3895361"/>
            <a:chExt cx="5184576" cy="220079"/>
          </a:xfrm>
        </p:grpSpPr>
        <p:pic>
          <p:nvPicPr>
            <p:cNvPr descr="Displaying CCCM letterhead A4.png" id="213" name="Google Shape;213;p25"/>
            <p:cNvPicPr preferRelativeResize="0"/>
            <p:nvPr/>
          </p:nvPicPr>
          <p:blipFill rotWithShape="1">
            <a:blip r:embed="rId3">
              <a:alphaModFix/>
            </a:blip>
            <a:srcRect b="0" l="74625" r="4645" t="0"/>
            <a:stretch/>
          </p:blipFill>
          <p:spPr>
            <a:xfrm>
              <a:off x="5159835" y="3895361"/>
              <a:ext cx="423749" cy="220079"/>
            </a:xfrm>
            <a:prstGeom prst="rect">
              <a:avLst/>
            </a:prstGeom>
            <a:noFill/>
            <a:ln>
              <a:noFill/>
            </a:ln>
          </p:spPr>
        </p:pic>
        <p:pic>
          <p:nvPicPr>
            <p:cNvPr descr="Displaying CCCM letterhead A4.png" id="214" name="Google Shape;214;p25"/>
            <p:cNvPicPr preferRelativeResize="0"/>
            <p:nvPr/>
          </p:nvPicPr>
          <p:blipFill rotWithShape="1">
            <a:blip r:embed="rId4">
              <a:alphaModFix/>
            </a:blip>
            <a:srcRect b="0" l="0" r="22817" t="0"/>
            <a:stretch/>
          </p:blipFill>
          <p:spPr>
            <a:xfrm flipH="1">
              <a:off x="5583584" y="3895361"/>
              <a:ext cx="2354610" cy="220079"/>
            </a:xfrm>
            <a:prstGeom prst="rect">
              <a:avLst/>
            </a:prstGeom>
            <a:noFill/>
            <a:ln>
              <a:noFill/>
            </a:ln>
          </p:spPr>
        </p:pic>
        <p:pic>
          <p:nvPicPr>
            <p:cNvPr descr="Displaying CCCM letterhead A4.png" id="215" name="Google Shape;215;p25"/>
            <p:cNvPicPr preferRelativeResize="0"/>
            <p:nvPr/>
          </p:nvPicPr>
          <p:blipFill rotWithShape="1">
            <a:blip r:embed="rId5">
              <a:alphaModFix/>
            </a:blip>
            <a:srcRect b="0" l="0" r="22817" t="0"/>
            <a:stretch/>
          </p:blipFill>
          <p:spPr>
            <a:xfrm flipH="1">
              <a:off x="2753618" y="3895361"/>
              <a:ext cx="2415366" cy="220079"/>
            </a:xfrm>
            <a:prstGeom prst="rect">
              <a:avLst/>
            </a:prstGeom>
            <a:noFill/>
            <a:ln>
              <a:noFill/>
            </a:ln>
          </p:spPr>
        </p:pic>
      </p:grpSp>
      <p:sp>
        <p:nvSpPr>
          <p:cNvPr id="216" name="Google Shape;216;p25"/>
          <p:cNvSpPr txBox="1"/>
          <p:nvPr/>
        </p:nvSpPr>
        <p:spPr>
          <a:xfrm>
            <a:off x="1483277" y="3994194"/>
            <a:ext cx="7776864"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2800"/>
              <a:buFont typeface="Trebuchet MS"/>
              <a:buNone/>
            </a:pPr>
            <a:r>
              <a:t/>
            </a:r>
            <a:endParaRPr i="1" sz="2800">
              <a:solidFill>
                <a:srgbClr val="545456"/>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 name="Shape 221"/>
        <p:cNvGrpSpPr/>
        <p:nvPr/>
      </p:nvGrpSpPr>
      <p:grpSpPr>
        <a:xfrm>
          <a:off x="0" y="0"/>
          <a:ext cx="0" cy="0"/>
          <a:chOff x="0" y="0"/>
          <a:chExt cx="0" cy="0"/>
        </a:xfrm>
      </p:grpSpPr>
      <p:sp>
        <p:nvSpPr>
          <p:cNvPr id="222" name="Google Shape;222;p26"/>
          <p:cNvSpPr txBox="1"/>
          <p:nvPr>
            <p:ph type="title"/>
          </p:nvPr>
        </p:nvSpPr>
        <p:spPr>
          <a:xfrm>
            <a:off x="407732" y="358772"/>
            <a:ext cx="9876347" cy="148948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2A87C8"/>
              </a:buClr>
              <a:buSzPts val="4000"/>
              <a:buFont typeface="Calibri"/>
              <a:buNone/>
            </a:pPr>
            <a:r>
              <a:rPr b="1" lang="en-US">
                <a:solidFill>
                  <a:srgbClr val="2A87C8"/>
                </a:solidFill>
                <a:latin typeface="Calibri"/>
                <a:ea typeface="Calibri"/>
                <a:cs typeface="Calibri"/>
                <a:sym typeface="Calibri"/>
              </a:rPr>
              <a:t>Travail de groupe	</a:t>
            </a:r>
            <a:r>
              <a:rPr lang="en-US" sz="4000">
                <a:solidFill>
                  <a:schemeClr val="accent1"/>
                </a:solidFill>
                <a:latin typeface="Trebuchet MS"/>
                <a:ea typeface="Trebuchet MS"/>
                <a:cs typeface="Trebuchet MS"/>
                <a:sym typeface="Trebuchet MS"/>
              </a:rPr>
              <a:t> </a:t>
            </a:r>
            <a:endParaRPr sz="4000">
              <a:solidFill>
                <a:schemeClr val="accent1"/>
              </a:solidFill>
              <a:latin typeface="Trebuchet MS"/>
              <a:ea typeface="Trebuchet MS"/>
              <a:cs typeface="Trebuchet MS"/>
              <a:sym typeface="Trebuchet MS"/>
            </a:endParaRPr>
          </a:p>
          <a:p>
            <a:pPr indent="0" lvl="0" marL="0" rtl="0" algn="l">
              <a:spcBef>
                <a:spcPts val="0"/>
              </a:spcBef>
              <a:spcAft>
                <a:spcPts val="0"/>
              </a:spcAft>
              <a:buClr>
                <a:srgbClr val="2A87C8"/>
              </a:buClr>
              <a:buSzPts val="4000"/>
              <a:buFont typeface="Calibri"/>
              <a:buNone/>
            </a:pPr>
            <a:r>
              <a:rPr lang="en-US">
                <a:solidFill>
                  <a:srgbClr val="2A87C8"/>
                </a:solidFill>
                <a:latin typeface="Calibri"/>
                <a:ea typeface="Calibri"/>
                <a:cs typeface="Calibri"/>
                <a:sym typeface="Calibri"/>
              </a:rPr>
              <a:t>Organiser un jeu de rôle ou une pièce</a:t>
            </a:r>
            <a:r>
              <a:rPr lang="en-US" sz="4000">
                <a:solidFill>
                  <a:schemeClr val="accent1"/>
                </a:solidFill>
                <a:latin typeface="Trebuchet MS"/>
                <a:ea typeface="Trebuchet MS"/>
                <a:cs typeface="Trebuchet MS"/>
                <a:sym typeface="Trebuchet MS"/>
              </a:rPr>
              <a:t> </a:t>
            </a:r>
            <a:endParaRPr sz="2800">
              <a:solidFill>
                <a:srgbClr val="2A87C8"/>
              </a:solidFill>
              <a:latin typeface="Calibri"/>
              <a:ea typeface="Calibri"/>
              <a:cs typeface="Calibri"/>
              <a:sym typeface="Calibri"/>
            </a:endParaRPr>
          </a:p>
        </p:txBody>
      </p:sp>
      <p:sp>
        <p:nvSpPr>
          <p:cNvPr id="223" name="Google Shape;223;p26"/>
          <p:cNvSpPr txBox="1"/>
          <p:nvPr/>
        </p:nvSpPr>
        <p:spPr>
          <a:xfrm>
            <a:off x="535061" y="1972947"/>
            <a:ext cx="9623277" cy="4982489"/>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Clr>
                <a:srgbClr val="545456"/>
              </a:buClr>
              <a:buSzPts val="2800"/>
              <a:buFont typeface="Arial"/>
              <a:buNone/>
            </a:pPr>
            <a:r>
              <a:rPr b="1" lang="en-US" sz="2800">
                <a:solidFill>
                  <a:srgbClr val="545456"/>
                </a:solidFill>
                <a:latin typeface="Calibri"/>
                <a:ea typeface="Calibri"/>
                <a:cs typeface="Calibri"/>
                <a:sym typeface="Calibri"/>
              </a:rPr>
              <a:t>Avec votre groupe, mettez en scène une pièce ou un jeu de rôle pour illustrer les bonnes pratiques d'intégration des questions de violences sexuelles dans la vie de camp.</a:t>
            </a:r>
            <a:r>
              <a:rPr lang="en-US" sz="3200">
                <a:solidFill>
                  <a:schemeClr val="dk1"/>
                </a:solidFill>
                <a:latin typeface="Trebuchet MS"/>
                <a:ea typeface="Trebuchet MS"/>
                <a:cs typeface="Trebuchet MS"/>
                <a:sym typeface="Trebuchet MS"/>
              </a:rPr>
              <a:t> </a:t>
            </a:r>
            <a:endParaRPr/>
          </a:p>
          <a:p>
            <a:pPr indent="0" lvl="0" marL="0" marR="0" rtl="0" algn="just">
              <a:spcBef>
                <a:spcPts val="560"/>
              </a:spcBef>
              <a:spcAft>
                <a:spcPts val="0"/>
              </a:spcAft>
              <a:buClr>
                <a:schemeClr val="dk1"/>
              </a:buClr>
              <a:buSzPts val="2800"/>
              <a:buFont typeface="Arial"/>
              <a:buNone/>
            </a:pPr>
            <a:r>
              <a:t/>
            </a:r>
            <a:endParaRPr b="1" sz="2800">
              <a:solidFill>
                <a:srgbClr val="545456"/>
              </a:solidFill>
              <a:latin typeface="Calibri"/>
              <a:ea typeface="Calibri"/>
              <a:cs typeface="Calibri"/>
              <a:sym typeface="Calibri"/>
            </a:endParaRPr>
          </a:p>
          <a:p>
            <a:pPr indent="0" lvl="0" marL="0" marR="0" rtl="0" algn="just">
              <a:spcBef>
                <a:spcPts val="560"/>
              </a:spcBef>
              <a:spcAft>
                <a:spcPts val="0"/>
              </a:spcAft>
              <a:buClr>
                <a:srgbClr val="545456"/>
              </a:buClr>
              <a:buSzPts val="2800"/>
              <a:buFont typeface="Arial"/>
              <a:buNone/>
            </a:pPr>
            <a:r>
              <a:rPr lang="en-US" sz="2800">
                <a:solidFill>
                  <a:srgbClr val="545456"/>
                </a:solidFill>
                <a:latin typeface="Calibri"/>
                <a:ea typeface="Calibri"/>
                <a:cs typeface="Calibri"/>
                <a:sym typeface="Calibri"/>
              </a:rPr>
              <a:t>Préparez la scène et les accessoires en 10 minutes pour un sketch d'une durée maximum de 10 minutes. </a:t>
            </a:r>
            <a:endParaRPr/>
          </a:p>
        </p:txBody>
      </p:sp>
      <p:sp>
        <p:nvSpPr>
          <p:cNvPr id="224" name="Google Shape;224;p26"/>
          <p:cNvSpPr txBox="1"/>
          <p:nvPr/>
        </p:nvSpPr>
        <p:spPr>
          <a:xfrm>
            <a:off x="8307421" y="446067"/>
            <a:ext cx="836579" cy="81439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053">
              <a:solidFill>
                <a:schemeClr val="accent5"/>
              </a:solidFill>
              <a:latin typeface="Trebuchet MS"/>
              <a:ea typeface="Trebuchet MS"/>
              <a:cs typeface="Trebuchet MS"/>
              <a:sym typeface="Trebuchet MS"/>
            </a:endParaRPr>
          </a:p>
        </p:txBody>
      </p:sp>
      <p:pic>
        <p:nvPicPr>
          <p:cNvPr descr="group work logo.png" id="225" name="Google Shape;225;p26"/>
          <p:cNvPicPr preferRelativeResize="0"/>
          <p:nvPr/>
        </p:nvPicPr>
        <p:blipFill rotWithShape="1">
          <a:blip r:embed="rId3">
            <a:alphaModFix/>
          </a:blip>
          <a:srcRect b="0" l="0" r="0" t="0"/>
          <a:stretch/>
        </p:blipFill>
        <p:spPr>
          <a:xfrm>
            <a:off x="8735438" y="334727"/>
            <a:ext cx="1507112" cy="13638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 name="Shape 230"/>
        <p:cNvGrpSpPr/>
        <p:nvPr/>
      </p:nvGrpSpPr>
      <p:grpSpPr>
        <a:xfrm>
          <a:off x="0" y="0"/>
          <a:ext cx="0" cy="0"/>
          <a:chOff x="0" y="0"/>
          <a:chExt cx="0" cy="0"/>
        </a:xfrm>
      </p:grpSpPr>
      <p:sp>
        <p:nvSpPr>
          <p:cNvPr id="231" name="Google Shape;231;p27"/>
          <p:cNvSpPr txBox="1"/>
          <p:nvPr>
            <p:ph idx="1" type="body"/>
          </p:nvPr>
        </p:nvSpPr>
        <p:spPr>
          <a:xfrm>
            <a:off x="520700" y="2579130"/>
            <a:ext cx="9505876" cy="3560167"/>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lang="en-US" sz="2800">
                <a:latin typeface="Calibri"/>
                <a:ea typeface="Calibri"/>
                <a:cs typeface="Calibri"/>
                <a:sym typeface="Calibri"/>
              </a:rPr>
              <a:t>Les responsables des camps, les coordinateurs et les administrateurs doivent être très bien informés des </a:t>
            </a:r>
            <a:r>
              <a:rPr b="1" lang="en-US" sz="2800">
                <a:latin typeface="Calibri"/>
                <a:ea typeface="Calibri"/>
                <a:cs typeface="Calibri"/>
                <a:sym typeface="Calibri"/>
              </a:rPr>
              <a:t>ressources et des méthodes, des instructions et des aides</a:t>
            </a:r>
            <a:r>
              <a:rPr lang="en-US" sz="2800">
                <a:latin typeface="Calibri"/>
                <a:ea typeface="Calibri"/>
                <a:cs typeface="Calibri"/>
                <a:sym typeface="Calibri"/>
              </a:rPr>
              <a:t> qui existent pour éviter les violences sexuelles dans les camps.</a:t>
            </a:r>
            <a:endParaRPr/>
          </a:p>
          <a:p>
            <a:pPr indent="0" lvl="0" marL="0" rtl="0" algn="just">
              <a:spcBef>
                <a:spcPts val="560"/>
              </a:spcBef>
              <a:spcAft>
                <a:spcPts val="0"/>
              </a:spcAft>
              <a:buClr>
                <a:schemeClr val="dk1"/>
              </a:buClr>
              <a:buSzPts val="2800"/>
              <a:buNone/>
            </a:pPr>
            <a:r>
              <a:t/>
            </a:r>
            <a:endParaRPr sz="2800">
              <a:latin typeface="Calibri"/>
              <a:ea typeface="Calibri"/>
              <a:cs typeface="Calibri"/>
              <a:sym typeface="Calibri"/>
            </a:endParaRPr>
          </a:p>
          <a:p>
            <a:pPr indent="0" lvl="0" marL="0" rtl="0" algn="just">
              <a:spcBef>
                <a:spcPts val="560"/>
              </a:spcBef>
              <a:spcAft>
                <a:spcPts val="0"/>
              </a:spcAft>
              <a:buClr>
                <a:schemeClr val="dk1"/>
              </a:buClr>
              <a:buSzPts val="2800"/>
              <a:buNone/>
            </a:pPr>
            <a:r>
              <a:rPr lang="en-US" sz="2800">
                <a:latin typeface="Calibri"/>
                <a:ea typeface="Calibri"/>
                <a:cs typeface="Calibri"/>
                <a:sym typeface="Calibri"/>
              </a:rPr>
              <a:t>La protection dans les camps implique</a:t>
            </a:r>
            <a:r>
              <a:rPr b="1" lang="en-US" sz="2800">
                <a:latin typeface="Calibri"/>
                <a:ea typeface="Calibri"/>
                <a:cs typeface="Calibri"/>
                <a:sym typeface="Calibri"/>
              </a:rPr>
              <a:t>de prendre des décisions réfléchies concernant la prévention des risques</a:t>
            </a:r>
            <a:r>
              <a:rPr lang="en-US" sz="2800">
                <a:latin typeface="Calibri"/>
                <a:ea typeface="Calibri"/>
                <a:cs typeface="Calibri"/>
                <a:sym typeface="Calibri"/>
              </a:rPr>
              <a:t>. Conjointement avec les partenaires concernés par la protection, les agences pour la gestion de camp (CMA), surveillent, orientent et signalent les violations des droits de l'homme dans le respect de la confidentialité, la sécurité, la responsabilité et la capacité d'intervention. </a:t>
            </a:r>
            <a:endParaRPr/>
          </a:p>
          <a:p>
            <a:pPr indent="0" lvl="0" marL="0" rtl="0" algn="just">
              <a:spcBef>
                <a:spcPts val="560"/>
              </a:spcBef>
              <a:spcAft>
                <a:spcPts val="0"/>
              </a:spcAft>
              <a:buClr>
                <a:schemeClr val="dk1"/>
              </a:buClr>
              <a:buSzPts val="2800"/>
              <a:buNone/>
            </a:pPr>
            <a:r>
              <a:t/>
            </a:r>
            <a:endParaRPr sz="2800">
              <a:latin typeface="Calibri"/>
              <a:ea typeface="Calibri"/>
              <a:cs typeface="Calibri"/>
              <a:sym typeface="Calibri"/>
            </a:endParaRPr>
          </a:p>
        </p:txBody>
      </p:sp>
      <p:pic>
        <p:nvPicPr>
          <p:cNvPr id="232" name="Google Shape;232;p27"/>
          <p:cNvPicPr preferRelativeResize="0"/>
          <p:nvPr/>
        </p:nvPicPr>
        <p:blipFill rotWithShape="1">
          <a:blip r:embed="rId3">
            <a:alphaModFix/>
          </a:blip>
          <a:srcRect b="0" l="2302" r="2119" t="0"/>
          <a:stretch/>
        </p:blipFill>
        <p:spPr>
          <a:xfrm>
            <a:off x="-73259" y="0"/>
            <a:ext cx="10838330" cy="7559675"/>
          </a:xfrm>
          <a:prstGeom prst="rect">
            <a:avLst/>
          </a:prstGeom>
          <a:noFill/>
          <a:ln>
            <a:noFill/>
          </a:ln>
        </p:spPr>
      </p:pic>
      <p:sp>
        <p:nvSpPr>
          <p:cNvPr id="233" name="Google Shape;233;p27"/>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US">
                <a:solidFill>
                  <a:srgbClr val="2A87C8"/>
                </a:solidFill>
                <a:latin typeface="Calibri"/>
                <a:ea typeface="Calibri"/>
                <a:cs typeface="Calibri"/>
                <a:sym typeface="Calibri"/>
              </a:rPr>
              <a:t>    Message clé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8" name="Shape 238"/>
        <p:cNvGrpSpPr/>
        <p:nvPr/>
      </p:nvGrpSpPr>
      <p:grpSpPr>
        <a:xfrm>
          <a:off x="0" y="0"/>
          <a:ext cx="0" cy="0"/>
          <a:chOff x="0" y="0"/>
          <a:chExt cx="0" cy="0"/>
        </a:xfrm>
      </p:grpSpPr>
      <p:pic>
        <p:nvPicPr>
          <p:cNvPr id="239" name="Google Shape;239;p28"/>
          <p:cNvPicPr preferRelativeResize="0"/>
          <p:nvPr/>
        </p:nvPicPr>
        <p:blipFill rotWithShape="1">
          <a:blip r:embed="rId3">
            <a:alphaModFix/>
          </a:blip>
          <a:srcRect b="0" l="2302" r="2119" t="0"/>
          <a:stretch/>
        </p:blipFill>
        <p:spPr>
          <a:xfrm>
            <a:off x="-73259" y="0"/>
            <a:ext cx="10838330" cy="7559675"/>
          </a:xfrm>
          <a:prstGeom prst="rect">
            <a:avLst/>
          </a:prstGeom>
          <a:noFill/>
          <a:ln>
            <a:noFill/>
          </a:ln>
        </p:spPr>
      </p:pic>
      <p:sp>
        <p:nvSpPr>
          <p:cNvPr id="240" name="Google Shape;240;p28"/>
          <p:cNvSpPr txBox="1"/>
          <p:nvPr>
            <p:ph idx="1" type="body"/>
          </p:nvPr>
        </p:nvSpPr>
        <p:spPr>
          <a:xfrm>
            <a:off x="520700" y="1886673"/>
            <a:ext cx="9505876" cy="4537275"/>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lang="en-US" sz="2800">
                <a:latin typeface="Calibri"/>
                <a:ea typeface="Calibri"/>
                <a:cs typeface="Calibri"/>
                <a:sym typeface="Calibri"/>
              </a:rPr>
              <a:t>Les responsables des camps, les coordinateurs et les administrateurs doivent être très bien informés des </a:t>
            </a:r>
            <a:r>
              <a:rPr b="1" lang="en-US" sz="2800">
                <a:latin typeface="Calibri"/>
                <a:ea typeface="Calibri"/>
                <a:cs typeface="Calibri"/>
                <a:sym typeface="Calibri"/>
              </a:rPr>
              <a:t>ressources et des méthodes, des instructions et des aides</a:t>
            </a:r>
            <a:r>
              <a:rPr lang="en-US" sz="2800">
                <a:latin typeface="Calibri"/>
                <a:ea typeface="Calibri"/>
                <a:cs typeface="Calibri"/>
                <a:sym typeface="Calibri"/>
              </a:rPr>
              <a:t> qui existent pour éviter les violences sexuelles dans les camps.</a:t>
            </a:r>
            <a:endParaRPr/>
          </a:p>
          <a:p>
            <a:pPr indent="0" lvl="0" marL="0" rtl="0" algn="just">
              <a:spcBef>
                <a:spcPts val="560"/>
              </a:spcBef>
              <a:spcAft>
                <a:spcPts val="0"/>
              </a:spcAft>
              <a:buClr>
                <a:schemeClr val="dk1"/>
              </a:buClr>
              <a:buSzPts val="2800"/>
              <a:buNone/>
            </a:pPr>
            <a:r>
              <a:t/>
            </a:r>
            <a:endParaRPr sz="2800">
              <a:latin typeface="Calibri"/>
              <a:ea typeface="Calibri"/>
              <a:cs typeface="Calibri"/>
              <a:sym typeface="Calibri"/>
            </a:endParaRPr>
          </a:p>
          <a:p>
            <a:pPr indent="0" lvl="0" marL="0" rtl="0" algn="just">
              <a:spcBef>
                <a:spcPts val="560"/>
              </a:spcBef>
              <a:spcAft>
                <a:spcPts val="0"/>
              </a:spcAft>
              <a:buClr>
                <a:schemeClr val="dk1"/>
              </a:buClr>
              <a:buSzPts val="2800"/>
              <a:buNone/>
            </a:pPr>
            <a:r>
              <a:rPr lang="en-US" sz="2800">
                <a:latin typeface="Calibri"/>
                <a:ea typeface="Calibri"/>
                <a:cs typeface="Calibri"/>
                <a:sym typeface="Calibri"/>
              </a:rPr>
              <a:t>La protection dans les camps implique</a:t>
            </a:r>
            <a:r>
              <a:rPr b="1" lang="en-US" sz="2800">
                <a:latin typeface="Calibri"/>
                <a:ea typeface="Calibri"/>
                <a:cs typeface="Calibri"/>
                <a:sym typeface="Calibri"/>
              </a:rPr>
              <a:t>de prendre des décisions réfléchies concernant la prévention des risques</a:t>
            </a:r>
            <a:r>
              <a:rPr lang="en-US" sz="2800">
                <a:latin typeface="Calibri"/>
                <a:ea typeface="Calibri"/>
                <a:cs typeface="Calibri"/>
                <a:sym typeface="Calibri"/>
              </a:rPr>
              <a:t>. Conjointement avec les partenaires concernés par la protection, les agences pour la gestion de camp (CMA), surveillent, orientent et signalent les violations des droits de l'homme dans le respect de la confidentialité, la sécurité, la responsabilité et la capacité d'intervention. </a:t>
            </a:r>
            <a:endParaRPr/>
          </a:p>
          <a:p>
            <a:pPr indent="0" lvl="0" marL="0" rtl="0" algn="just">
              <a:spcBef>
                <a:spcPts val="560"/>
              </a:spcBef>
              <a:spcAft>
                <a:spcPts val="0"/>
              </a:spcAft>
              <a:buClr>
                <a:schemeClr val="dk1"/>
              </a:buClr>
              <a:buSzPts val="2800"/>
              <a:buNone/>
            </a:pPr>
            <a:r>
              <a:t/>
            </a:r>
            <a:endParaRPr sz="2800">
              <a:latin typeface="Calibri"/>
              <a:ea typeface="Calibri"/>
              <a:cs typeface="Calibri"/>
              <a:sym typeface="Calibri"/>
            </a:endParaRPr>
          </a:p>
        </p:txBody>
      </p:sp>
      <p:sp>
        <p:nvSpPr>
          <p:cNvPr id="241" name="Google Shape;241;p28"/>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US">
                <a:solidFill>
                  <a:srgbClr val="2A87C8"/>
                </a:solidFill>
                <a:latin typeface="Calibri"/>
                <a:ea typeface="Calibri"/>
                <a:cs typeface="Calibri"/>
                <a:sym typeface="Calibri"/>
              </a:rPr>
              <a:t>    Message clé                      </a:t>
            </a:r>
            <a:endParaRPr/>
          </a:p>
        </p:txBody>
      </p:sp>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6" name="Shape 246"/>
        <p:cNvGrpSpPr/>
        <p:nvPr/>
      </p:nvGrpSpPr>
      <p:grpSpPr>
        <a:xfrm>
          <a:off x="0" y="0"/>
          <a:ext cx="0" cy="0"/>
          <a:chOff x="0" y="0"/>
          <a:chExt cx="0" cy="0"/>
        </a:xfrm>
      </p:grpSpPr>
      <p:sp>
        <p:nvSpPr>
          <p:cNvPr id="247" name="Google Shape;247;p29"/>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US">
                <a:latin typeface="Calibri"/>
                <a:ea typeface="Calibri"/>
                <a:cs typeface="Calibri"/>
                <a:sym typeface="Calibri"/>
              </a:rPr>
              <a:t>	Responsabilités fondamentales de la CCCM </a:t>
            </a:r>
            <a:endParaRPr/>
          </a:p>
        </p:txBody>
      </p:sp>
      <p:pic>
        <p:nvPicPr>
          <p:cNvPr id="248" name="Google Shape;248;p29"/>
          <p:cNvPicPr preferRelativeResize="0"/>
          <p:nvPr/>
        </p:nvPicPr>
        <p:blipFill rotWithShape="1">
          <a:blip r:embed="rId3">
            <a:alphaModFix/>
          </a:blip>
          <a:srcRect b="0" l="0" r="0" t="0"/>
          <a:stretch/>
        </p:blipFill>
        <p:spPr>
          <a:xfrm>
            <a:off x="8253876" y="2076776"/>
            <a:ext cx="952500" cy="952500"/>
          </a:xfrm>
          <a:prstGeom prst="rect">
            <a:avLst/>
          </a:prstGeom>
          <a:noFill/>
          <a:ln>
            <a:noFill/>
          </a:ln>
        </p:spPr>
      </p:pic>
      <p:pic>
        <p:nvPicPr>
          <p:cNvPr id="249" name="Google Shape;249;p29"/>
          <p:cNvPicPr preferRelativeResize="0"/>
          <p:nvPr/>
        </p:nvPicPr>
        <p:blipFill rotWithShape="1">
          <a:blip r:embed="rId4">
            <a:alphaModFix/>
          </a:blip>
          <a:srcRect b="0" l="0" r="0" t="0"/>
          <a:stretch/>
        </p:blipFill>
        <p:spPr>
          <a:xfrm>
            <a:off x="3539970" y="2085168"/>
            <a:ext cx="952500" cy="952500"/>
          </a:xfrm>
          <a:prstGeom prst="rect">
            <a:avLst/>
          </a:prstGeom>
          <a:noFill/>
          <a:ln>
            <a:noFill/>
          </a:ln>
        </p:spPr>
      </p:pic>
      <p:sp>
        <p:nvSpPr>
          <p:cNvPr id="250" name="Google Shape;250;p29"/>
          <p:cNvSpPr txBox="1"/>
          <p:nvPr>
            <p:ph idx="4294967295" type="body"/>
          </p:nvPr>
        </p:nvSpPr>
        <p:spPr>
          <a:xfrm>
            <a:off x="548126" y="2859069"/>
            <a:ext cx="2236653" cy="91873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1800"/>
              <a:buNone/>
            </a:pPr>
            <a:r>
              <a:rPr b="1" lang="en-US" sz="1800">
                <a:latin typeface="Calibri"/>
                <a:ea typeface="Calibri"/>
                <a:cs typeface="Calibri"/>
                <a:sym typeface="Calibri"/>
              </a:rPr>
              <a:t>Évaluation, analyse et planification</a:t>
            </a:r>
            <a:endParaRPr/>
          </a:p>
        </p:txBody>
      </p:sp>
      <p:sp>
        <p:nvSpPr>
          <p:cNvPr id="251" name="Google Shape;251;p29"/>
          <p:cNvSpPr/>
          <p:nvPr/>
        </p:nvSpPr>
        <p:spPr>
          <a:xfrm>
            <a:off x="6270959" y="4051426"/>
            <a:ext cx="696987" cy="69716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Trebuchet MS"/>
              <a:ea typeface="Trebuchet MS"/>
              <a:cs typeface="Trebuchet MS"/>
              <a:sym typeface="Trebuchet MS"/>
            </a:endParaRPr>
          </a:p>
        </p:txBody>
      </p:sp>
      <p:sp>
        <p:nvSpPr>
          <p:cNvPr id="252" name="Google Shape;252;p29"/>
          <p:cNvSpPr/>
          <p:nvPr/>
        </p:nvSpPr>
        <p:spPr>
          <a:xfrm>
            <a:off x="3729506" y="1932760"/>
            <a:ext cx="696987" cy="69716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Trebuchet MS"/>
              <a:ea typeface="Trebuchet MS"/>
              <a:cs typeface="Trebuchet MS"/>
              <a:sym typeface="Trebuchet MS"/>
            </a:endParaRPr>
          </a:p>
        </p:txBody>
      </p:sp>
      <p:sp>
        <p:nvSpPr>
          <p:cNvPr id="253" name="Google Shape;253;p29"/>
          <p:cNvSpPr/>
          <p:nvPr/>
        </p:nvSpPr>
        <p:spPr>
          <a:xfrm>
            <a:off x="1317959" y="1932760"/>
            <a:ext cx="696987" cy="69716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Trebuchet MS"/>
              <a:ea typeface="Trebuchet MS"/>
              <a:cs typeface="Trebuchet MS"/>
              <a:sym typeface="Trebuchet MS"/>
            </a:endParaRPr>
          </a:p>
        </p:txBody>
      </p:sp>
      <p:sp>
        <p:nvSpPr>
          <p:cNvPr id="254" name="Google Shape;254;p29"/>
          <p:cNvSpPr/>
          <p:nvPr/>
        </p:nvSpPr>
        <p:spPr>
          <a:xfrm>
            <a:off x="1317959" y="4051426"/>
            <a:ext cx="696987" cy="697168"/>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Trebuchet MS"/>
              <a:ea typeface="Trebuchet MS"/>
              <a:cs typeface="Trebuchet MS"/>
              <a:sym typeface="Trebuchet MS"/>
            </a:endParaRPr>
          </a:p>
        </p:txBody>
      </p:sp>
      <p:sp>
        <p:nvSpPr>
          <p:cNvPr id="255" name="Google Shape;255;p29"/>
          <p:cNvSpPr/>
          <p:nvPr/>
        </p:nvSpPr>
        <p:spPr>
          <a:xfrm>
            <a:off x="3729506" y="4051426"/>
            <a:ext cx="696987" cy="697168"/>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Trebuchet MS"/>
              <a:ea typeface="Trebuchet MS"/>
              <a:cs typeface="Trebuchet MS"/>
              <a:sym typeface="Trebuchet MS"/>
            </a:endParaRPr>
          </a:p>
        </p:txBody>
      </p:sp>
      <p:sp>
        <p:nvSpPr>
          <p:cNvPr id="256" name="Google Shape;256;p29"/>
          <p:cNvSpPr/>
          <p:nvPr/>
        </p:nvSpPr>
        <p:spPr>
          <a:xfrm>
            <a:off x="6270959" y="1932760"/>
            <a:ext cx="696987" cy="697168"/>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Trebuchet MS"/>
              <a:ea typeface="Trebuchet MS"/>
              <a:cs typeface="Trebuchet MS"/>
              <a:sym typeface="Trebuchet MS"/>
            </a:endParaRPr>
          </a:p>
        </p:txBody>
      </p:sp>
      <p:sp>
        <p:nvSpPr>
          <p:cNvPr id="257" name="Google Shape;257;p29"/>
          <p:cNvSpPr/>
          <p:nvPr/>
        </p:nvSpPr>
        <p:spPr>
          <a:xfrm>
            <a:off x="8682506" y="4051426"/>
            <a:ext cx="696987" cy="69716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Trebuchet MS"/>
              <a:ea typeface="Trebuchet MS"/>
              <a:cs typeface="Trebuchet MS"/>
              <a:sym typeface="Trebuchet MS"/>
            </a:endParaRPr>
          </a:p>
        </p:txBody>
      </p:sp>
      <p:sp>
        <p:nvSpPr>
          <p:cNvPr id="258" name="Google Shape;258;p29"/>
          <p:cNvSpPr/>
          <p:nvPr/>
        </p:nvSpPr>
        <p:spPr>
          <a:xfrm>
            <a:off x="8682506" y="1932760"/>
            <a:ext cx="696987" cy="697168"/>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Trebuchet MS"/>
              <a:ea typeface="Trebuchet MS"/>
              <a:cs typeface="Trebuchet MS"/>
              <a:sym typeface="Trebuchet MS"/>
            </a:endParaRPr>
          </a:p>
        </p:txBody>
      </p:sp>
      <p:sp>
        <p:nvSpPr>
          <p:cNvPr id="259" name="Google Shape;259;p29"/>
          <p:cNvSpPr txBox="1"/>
          <p:nvPr>
            <p:ph idx="4294967295" type="body"/>
          </p:nvPr>
        </p:nvSpPr>
        <p:spPr>
          <a:xfrm>
            <a:off x="2959673" y="2859069"/>
            <a:ext cx="2236653" cy="304259"/>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1800"/>
              <a:buNone/>
            </a:pPr>
            <a:r>
              <a:rPr b="1" lang="en-US" sz="1800">
                <a:latin typeface="Calibri"/>
                <a:ea typeface="Calibri"/>
                <a:cs typeface="Calibri"/>
                <a:sym typeface="Calibri"/>
              </a:rPr>
              <a:t>Participation communautaire</a:t>
            </a:r>
            <a:endParaRPr/>
          </a:p>
        </p:txBody>
      </p:sp>
      <p:sp>
        <p:nvSpPr>
          <p:cNvPr id="260" name="Google Shape;260;p29"/>
          <p:cNvSpPr txBox="1"/>
          <p:nvPr>
            <p:ph idx="4294967295" type="body"/>
          </p:nvPr>
        </p:nvSpPr>
        <p:spPr>
          <a:xfrm>
            <a:off x="5501126" y="2859069"/>
            <a:ext cx="2236653" cy="304259"/>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1800"/>
              <a:buNone/>
            </a:pPr>
            <a:r>
              <a:rPr b="1" lang="en-US" sz="1800">
                <a:latin typeface="Calibri"/>
                <a:ea typeface="Calibri"/>
                <a:cs typeface="Calibri"/>
                <a:sym typeface="Calibri"/>
              </a:rPr>
              <a:t>Protection</a:t>
            </a:r>
            <a:r>
              <a:rPr b="1" lang="en-US" sz="1800"/>
              <a:t> </a:t>
            </a:r>
            <a:endParaRPr/>
          </a:p>
        </p:txBody>
      </p:sp>
      <p:sp>
        <p:nvSpPr>
          <p:cNvPr id="261" name="Google Shape;261;p29"/>
          <p:cNvSpPr txBox="1"/>
          <p:nvPr>
            <p:ph idx="4294967295" type="body"/>
          </p:nvPr>
        </p:nvSpPr>
        <p:spPr>
          <a:xfrm>
            <a:off x="7912673" y="2859069"/>
            <a:ext cx="2236653" cy="304259"/>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1800"/>
              <a:buNone/>
            </a:pPr>
            <a:r>
              <a:rPr b="1" lang="en-US" sz="1800">
                <a:latin typeface="Calibri"/>
                <a:ea typeface="Calibri"/>
                <a:cs typeface="Calibri"/>
                <a:sym typeface="Calibri"/>
              </a:rPr>
              <a:t>Suivi</a:t>
            </a:r>
            <a:endParaRPr/>
          </a:p>
        </p:txBody>
      </p:sp>
      <p:sp>
        <p:nvSpPr>
          <p:cNvPr id="262" name="Google Shape;262;p29"/>
          <p:cNvSpPr txBox="1"/>
          <p:nvPr>
            <p:ph idx="4294967295" type="body"/>
          </p:nvPr>
        </p:nvSpPr>
        <p:spPr>
          <a:xfrm>
            <a:off x="548126" y="5022221"/>
            <a:ext cx="2236653" cy="304259"/>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1800"/>
              <a:buNone/>
            </a:pPr>
            <a:r>
              <a:rPr b="1" lang="en-US" sz="1800">
                <a:latin typeface="Calibri"/>
                <a:ea typeface="Calibri"/>
                <a:cs typeface="Calibri"/>
                <a:sym typeface="Calibri"/>
              </a:rPr>
              <a:t>Collecte et partage de données </a:t>
            </a:r>
            <a:endParaRPr/>
          </a:p>
        </p:txBody>
      </p:sp>
      <p:sp>
        <p:nvSpPr>
          <p:cNvPr id="263" name="Google Shape;263;p29"/>
          <p:cNvSpPr txBox="1"/>
          <p:nvPr>
            <p:ph idx="4294967295" type="body"/>
          </p:nvPr>
        </p:nvSpPr>
        <p:spPr>
          <a:xfrm>
            <a:off x="2959673" y="5022221"/>
            <a:ext cx="2236653" cy="304259"/>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1800"/>
              <a:buNone/>
            </a:pPr>
            <a:r>
              <a:rPr b="1" lang="en-US" sz="1800">
                <a:latin typeface="Calibri"/>
                <a:ea typeface="Calibri"/>
                <a:cs typeface="Calibri"/>
                <a:sym typeface="Calibri"/>
              </a:rPr>
              <a:t>Coordination</a:t>
            </a:r>
            <a:r>
              <a:rPr b="1" lang="en-US" sz="1800"/>
              <a:t> </a:t>
            </a:r>
            <a:endParaRPr/>
          </a:p>
        </p:txBody>
      </p:sp>
      <p:sp>
        <p:nvSpPr>
          <p:cNvPr id="264" name="Google Shape;264;p29"/>
          <p:cNvSpPr txBox="1"/>
          <p:nvPr>
            <p:ph idx="4294967295" type="body"/>
          </p:nvPr>
        </p:nvSpPr>
        <p:spPr>
          <a:xfrm>
            <a:off x="5501126" y="5022221"/>
            <a:ext cx="2236653" cy="304259"/>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1800"/>
              <a:buNone/>
            </a:pPr>
            <a:r>
              <a:rPr b="1" lang="en-US" sz="1800">
                <a:latin typeface="Calibri"/>
                <a:ea typeface="Calibri"/>
                <a:cs typeface="Calibri"/>
                <a:sym typeface="Calibri"/>
              </a:rPr>
              <a:t>Ressources Humaines</a:t>
            </a:r>
            <a:endParaRPr/>
          </a:p>
        </p:txBody>
      </p:sp>
      <p:sp>
        <p:nvSpPr>
          <p:cNvPr id="265" name="Google Shape;265;p29"/>
          <p:cNvSpPr txBox="1"/>
          <p:nvPr>
            <p:ph idx="4294967295" type="body"/>
          </p:nvPr>
        </p:nvSpPr>
        <p:spPr>
          <a:xfrm>
            <a:off x="7912673" y="5022221"/>
            <a:ext cx="2236653" cy="304259"/>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1800"/>
              <a:buNone/>
            </a:pPr>
            <a:r>
              <a:rPr b="1" lang="en-US" sz="1800">
                <a:latin typeface="Calibri"/>
                <a:ea typeface="Calibri"/>
                <a:cs typeface="Calibri"/>
                <a:sym typeface="Calibri"/>
              </a:rPr>
              <a:t>Formation du personnel </a:t>
            </a:r>
            <a:endParaRPr/>
          </a:p>
        </p:txBody>
      </p:sp>
      <p:pic>
        <p:nvPicPr>
          <p:cNvPr id="266" name="Google Shape;266;p29"/>
          <p:cNvPicPr preferRelativeResize="0"/>
          <p:nvPr/>
        </p:nvPicPr>
        <p:blipFill rotWithShape="1">
          <a:blip r:embed="rId4">
            <a:alphaModFix/>
          </a:blip>
          <a:srcRect b="0" l="0" r="0" t="0"/>
          <a:stretch/>
        </p:blipFill>
        <p:spPr>
          <a:xfrm>
            <a:off x="6411194" y="2079746"/>
            <a:ext cx="426835" cy="426835"/>
          </a:xfrm>
          <a:prstGeom prst="rect">
            <a:avLst/>
          </a:prstGeom>
          <a:noFill/>
          <a:ln>
            <a:noFill/>
          </a:ln>
        </p:spPr>
      </p:pic>
      <p:pic>
        <p:nvPicPr>
          <p:cNvPr id="267" name="Google Shape;267;p29"/>
          <p:cNvPicPr preferRelativeResize="0"/>
          <p:nvPr/>
        </p:nvPicPr>
        <p:blipFill rotWithShape="1">
          <a:blip r:embed="rId5">
            <a:alphaModFix/>
          </a:blip>
          <a:srcRect b="0" l="0" r="0" t="0"/>
          <a:stretch/>
        </p:blipFill>
        <p:spPr>
          <a:xfrm>
            <a:off x="3849658" y="4186592"/>
            <a:ext cx="426835" cy="426835"/>
          </a:xfrm>
          <a:prstGeom prst="rect">
            <a:avLst/>
          </a:prstGeom>
          <a:noFill/>
          <a:ln>
            <a:noFill/>
          </a:ln>
        </p:spPr>
      </p:pic>
      <p:pic>
        <p:nvPicPr>
          <p:cNvPr id="268" name="Google Shape;268;p29"/>
          <p:cNvPicPr preferRelativeResize="0"/>
          <p:nvPr/>
        </p:nvPicPr>
        <p:blipFill rotWithShape="1">
          <a:blip r:embed="rId6">
            <a:alphaModFix/>
          </a:blip>
          <a:srcRect b="0" l="0" r="0" t="0"/>
          <a:stretch/>
        </p:blipFill>
        <p:spPr>
          <a:xfrm>
            <a:off x="1458205" y="2076776"/>
            <a:ext cx="407988" cy="407987"/>
          </a:xfrm>
          <a:prstGeom prst="rect">
            <a:avLst/>
          </a:prstGeom>
          <a:solidFill>
            <a:schemeClr val="lt1"/>
          </a:solidFill>
          <a:ln>
            <a:noFill/>
          </a:ln>
        </p:spPr>
      </p:pic>
      <p:pic>
        <p:nvPicPr>
          <p:cNvPr id="269" name="Google Shape;269;p29"/>
          <p:cNvPicPr preferRelativeResize="0"/>
          <p:nvPr/>
        </p:nvPicPr>
        <p:blipFill rotWithShape="1">
          <a:blip r:embed="rId7">
            <a:alphaModFix/>
          </a:blip>
          <a:srcRect b="0" l="0" r="0" t="0"/>
          <a:stretch/>
        </p:blipFill>
        <p:spPr>
          <a:xfrm>
            <a:off x="8827004" y="4186591"/>
            <a:ext cx="407988" cy="407987"/>
          </a:xfrm>
          <a:prstGeom prst="rect">
            <a:avLst/>
          </a:prstGeom>
          <a:solidFill>
            <a:schemeClr val="lt1"/>
          </a:solidFill>
          <a:ln>
            <a:noFill/>
          </a:ln>
        </p:spPr>
      </p:pic>
      <p:pic>
        <p:nvPicPr>
          <p:cNvPr id="270" name="Google Shape;270;p29"/>
          <p:cNvPicPr preferRelativeResize="0"/>
          <p:nvPr/>
        </p:nvPicPr>
        <p:blipFill rotWithShape="1">
          <a:blip r:embed="rId8">
            <a:alphaModFix/>
          </a:blip>
          <a:srcRect b="0" l="0" r="0" t="0"/>
          <a:stretch/>
        </p:blipFill>
        <p:spPr>
          <a:xfrm>
            <a:off x="6430041" y="4196015"/>
            <a:ext cx="407988" cy="407987"/>
          </a:xfrm>
          <a:prstGeom prst="rect">
            <a:avLst/>
          </a:prstGeom>
          <a:solidFill>
            <a:schemeClr val="lt1"/>
          </a:solidFill>
          <a:ln>
            <a:noFill/>
          </a:ln>
        </p:spPr>
      </p:pic>
      <p:pic>
        <p:nvPicPr>
          <p:cNvPr id="271" name="Google Shape;271;p29"/>
          <p:cNvPicPr preferRelativeResize="0"/>
          <p:nvPr/>
        </p:nvPicPr>
        <p:blipFill rotWithShape="1">
          <a:blip r:embed="rId9">
            <a:alphaModFix/>
          </a:blip>
          <a:srcRect b="0" l="0" r="0" t="0"/>
          <a:stretch/>
        </p:blipFill>
        <p:spPr>
          <a:xfrm>
            <a:off x="1462458" y="4186590"/>
            <a:ext cx="407988" cy="407988"/>
          </a:xfrm>
          <a:prstGeom prst="rect">
            <a:avLst/>
          </a:prstGeom>
          <a:noFill/>
          <a:ln>
            <a:noFill/>
          </a:ln>
        </p:spPr>
      </p:pic>
      <p:pic>
        <p:nvPicPr>
          <p:cNvPr id="272" name="Google Shape;272;p29"/>
          <p:cNvPicPr preferRelativeResize="0"/>
          <p:nvPr/>
        </p:nvPicPr>
        <p:blipFill rotWithShape="1">
          <a:blip r:embed="rId10">
            <a:alphaModFix/>
          </a:blip>
          <a:srcRect b="0" l="0" r="0" t="0"/>
          <a:stretch/>
        </p:blipFill>
        <p:spPr>
          <a:xfrm>
            <a:off x="3868505" y="2074925"/>
            <a:ext cx="407988" cy="407988"/>
          </a:xfrm>
          <a:prstGeom prst="rect">
            <a:avLst/>
          </a:prstGeom>
          <a:solidFill>
            <a:schemeClr val="lt1"/>
          </a:solidFill>
          <a:ln>
            <a:noFill/>
          </a:ln>
        </p:spPr>
      </p:pic>
      <p:pic>
        <p:nvPicPr>
          <p:cNvPr id="273" name="Google Shape;273;p29"/>
          <p:cNvPicPr preferRelativeResize="0"/>
          <p:nvPr/>
        </p:nvPicPr>
        <p:blipFill rotWithShape="1">
          <a:blip r:embed="rId11">
            <a:alphaModFix/>
          </a:blip>
          <a:srcRect b="0" l="0" r="0" t="0"/>
          <a:stretch/>
        </p:blipFill>
        <p:spPr>
          <a:xfrm>
            <a:off x="8827005" y="2074925"/>
            <a:ext cx="407988" cy="407988"/>
          </a:xfrm>
          <a:prstGeom prst="rect">
            <a:avLst/>
          </a:prstGeom>
          <a:solidFill>
            <a:schemeClr val="lt1"/>
          </a:solid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53"/>
                                        </p:tgtEl>
                                        <p:attrNameLst>
                                          <p:attrName>style.visibility</p:attrName>
                                        </p:attrNameLst>
                                      </p:cBhvr>
                                      <p:to>
                                        <p:strVal val="visible"/>
                                      </p:to>
                                    </p:set>
                                    <p:animEffect filter="fade" transition="in">
                                      <p:cBhvr>
                                        <p:cTn dur="500"/>
                                        <p:tgtEl>
                                          <p:spTgt spid="253"/>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50">
                                            <p:txEl>
                                              <p:pRg end="0" st="0"/>
                                            </p:txEl>
                                          </p:spTgt>
                                        </p:tgtEl>
                                        <p:attrNameLst>
                                          <p:attrName>style.visibility</p:attrName>
                                        </p:attrNameLst>
                                      </p:cBhvr>
                                      <p:to>
                                        <p:strVal val="visible"/>
                                      </p:to>
                                    </p:set>
                                    <p:animEffect filter="fade" transition="in">
                                      <p:cBhvr>
                                        <p:cTn dur="500"/>
                                        <p:tgtEl>
                                          <p:spTgt spid="250">
                                            <p:txEl>
                                              <p:pRg end="0" st="0"/>
                                            </p:txEl>
                                          </p:spTgt>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252"/>
                                        </p:tgtEl>
                                        <p:attrNameLst>
                                          <p:attrName>style.visibility</p:attrName>
                                        </p:attrNameLst>
                                      </p:cBhvr>
                                      <p:to>
                                        <p:strVal val="visible"/>
                                      </p:to>
                                    </p:set>
                                    <p:animEffect filter="fade" transition="in">
                                      <p:cBhvr>
                                        <p:cTn dur="500"/>
                                        <p:tgtEl>
                                          <p:spTgt spid="252"/>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259">
                                            <p:txEl>
                                              <p:pRg end="0" st="0"/>
                                            </p:txEl>
                                          </p:spTgt>
                                        </p:tgtEl>
                                        <p:attrNameLst>
                                          <p:attrName>style.visibility</p:attrName>
                                        </p:attrNameLst>
                                      </p:cBhvr>
                                      <p:to>
                                        <p:strVal val="visible"/>
                                      </p:to>
                                    </p:set>
                                    <p:animEffect filter="fade" transition="in">
                                      <p:cBhvr>
                                        <p:cTn dur="500"/>
                                        <p:tgtEl>
                                          <p:spTgt spid="259">
                                            <p:txEl>
                                              <p:pRg end="0" st="0"/>
                                            </p:txEl>
                                          </p:spTgt>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256"/>
                                        </p:tgtEl>
                                        <p:attrNameLst>
                                          <p:attrName>style.visibility</p:attrName>
                                        </p:attrNameLst>
                                      </p:cBhvr>
                                      <p:to>
                                        <p:strVal val="visible"/>
                                      </p:to>
                                    </p:set>
                                    <p:animEffect filter="fade" transition="in">
                                      <p:cBhvr>
                                        <p:cTn dur="500"/>
                                        <p:tgtEl>
                                          <p:spTgt spid="256"/>
                                        </p:tgtEl>
                                      </p:cBhvr>
                                    </p:animEffect>
                                  </p:childTnLst>
                                </p:cTn>
                              </p:par>
                            </p:childTnLst>
                          </p:cTn>
                        </p:par>
                        <p:par>
                          <p:cTn fill="hold">
                            <p:stCondLst>
                              <p:cond delay="2500"/>
                            </p:stCondLst>
                            <p:childTnLst>
                              <p:par>
                                <p:cTn fill="hold" nodeType="afterEffect" presetClass="entr" presetID="10" presetSubtype="0">
                                  <p:stCondLst>
                                    <p:cond delay="0"/>
                                  </p:stCondLst>
                                  <p:childTnLst>
                                    <p:set>
                                      <p:cBhvr>
                                        <p:cTn dur="1" fill="hold">
                                          <p:stCondLst>
                                            <p:cond delay="0"/>
                                          </p:stCondLst>
                                        </p:cTn>
                                        <p:tgtEl>
                                          <p:spTgt spid="260">
                                            <p:txEl>
                                              <p:pRg end="0" st="0"/>
                                            </p:txEl>
                                          </p:spTgt>
                                        </p:tgtEl>
                                        <p:attrNameLst>
                                          <p:attrName>style.visibility</p:attrName>
                                        </p:attrNameLst>
                                      </p:cBhvr>
                                      <p:to>
                                        <p:strVal val="visible"/>
                                      </p:to>
                                    </p:set>
                                    <p:animEffect filter="fade" transition="in">
                                      <p:cBhvr>
                                        <p:cTn dur="500"/>
                                        <p:tgtEl>
                                          <p:spTgt spid="260">
                                            <p:txEl>
                                              <p:pRg end="0" st="0"/>
                                            </p:txEl>
                                          </p:spTgt>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258"/>
                                        </p:tgtEl>
                                        <p:attrNameLst>
                                          <p:attrName>style.visibility</p:attrName>
                                        </p:attrNameLst>
                                      </p:cBhvr>
                                      <p:to>
                                        <p:strVal val="visible"/>
                                      </p:to>
                                    </p:set>
                                    <p:animEffect filter="fade" transition="in">
                                      <p:cBhvr>
                                        <p:cTn dur="500"/>
                                        <p:tgtEl>
                                          <p:spTgt spid="258"/>
                                        </p:tgtEl>
                                      </p:cBhvr>
                                    </p:animEffect>
                                  </p:childTnLst>
                                </p:cTn>
                              </p:par>
                            </p:childTnLst>
                          </p:cTn>
                        </p:par>
                        <p:par>
                          <p:cTn fill="hold">
                            <p:stCondLst>
                              <p:cond delay="3500"/>
                            </p:stCondLst>
                            <p:childTnLst>
                              <p:par>
                                <p:cTn fill="hold" nodeType="afterEffect" presetClass="entr" presetID="10" presetSubtype="0">
                                  <p:stCondLst>
                                    <p:cond delay="0"/>
                                  </p:stCondLst>
                                  <p:childTnLst>
                                    <p:set>
                                      <p:cBhvr>
                                        <p:cTn dur="1" fill="hold">
                                          <p:stCondLst>
                                            <p:cond delay="0"/>
                                          </p:stCondLst>
                                        </p:cTn>
                                        <p:tgtEl>
                                          <p:spTgt spid="261">
                                            <p:txEl>
                                              <p:pRg end="0" st="0"/>
                                            </p:txEl>
                                          </p:spTgt>
                                        </p:tgtEl>
                                        <p:attrNameLst>
                                          <p:attrName>style.visibility</p:attrName>
                                        </p:attrNameLst>
                                      </p:cBhvr>
                                      <p:to>
                                        <p:strVal val="visible"/>
                                      </p:to>
                                    </p:set>
                                    <p:animEffect filter="fade" transition="in">
                                      <p:cBhvr>
                                        <p:cTn dur="500"/>
                                        <p:tgtEl>
                                          <p:spTgt spid="261">
                                            <p:txEl>
                                              <p:pRg end="0" st="0"/>
                                            </p:txEl>
                                          </p:spTgt>
                                        </p:tgtEl>
                                      </p:cBhvr>
                                    </p:animEffect>
                                  </p:childTnLst>
                                </p:cTn>
                              </p:par>
                            </p:childTnLst>
                          </p:cTn>
                        </p:par>
                        <p:par>
                          <p:cTn fill="hold">
                            <p:stCondLst>
                              <p:cond delay="4000"/>
                            </p:stCondLst>
                            <p:childTnLst>
                              <p:par>
                                <p:cTn fill="hold" nodeType="afterEffect" presetClass="entr" presetID="10" presetSubtype="0">
                                  <p:stCondLst>
                                    <p:cond delay="0"/>
                                  </p:stCondLst>
                                  <p:childTnLst>
                                    <p:set>
                                      <p:cBhvr>
                                        <p:cTn dur="1" fill="hold">
                                          <p:stCondLst>
                                            <p:cond delay="0"/>
                                          </p:stCondLst>
                                        </p:cTn>
                                        <p:tgtEl>
                                          <p:spTgt spid="254"/>
                                        </p:tgtEl>
                                        <p:attrNameLst>
                                          <p:attrName>style.visibility</p:attrName>
                                        </p:attrNameLst>
                                      </p:cBhvr>
                                      <p:to>
                                        <p:strVal val="visible"/>
                                      </p:to>
                                    </p:set>
                                    <p:animEffect filter="fade" transition="in">
                                      <p:cBhvr>
                                        <p:cTn dur="500"/>
                                        <p:tgtEl>
                                          <p:spTgt spid="254"/>
                                        </p:tgtEl>
                                      </p:cBhvr>
                                    </p:animEffect>
                                  </p:childTnLst>
                                </p:cTn>
                              </p:par>
                            </p:childTnLst>
                          </p:cTn>
                        </p:par>
                        <p:par>
                          <p:cTn fill="hold">
                            <p:stCondLst>
                              <p:cond delay="4500"/>
                            </p:stCondLst>
                            <p:childTnLst>
                              <p:par>
                                <p:cTn fill="hold" nodeType="afterEffect" presetClass="entr" presetID="10" presetSubtype="0">
                                  <p:stCondLst>
                                    <p:cond delay="0"/>
                                  </p:stCondLst>
                                  <p:childTnLst>
                                    <p:set>
                                      <p:cBhvr>
                                        <p:cTn dur="1" fill="hold">
                                          <p:stCondLst>
                                            <p:cond delay="0"/>
                                          </p:stCondLst>
                                        </p:cTn>
                                        <p:tgtEl>
                                          <p:spTgt spid="262">
                                            <p:txEl>
                                              <p:pRg end="0" st="0"/>
                                            </p:txEl>
                                          </p:spTgt>
                                        </p:tgtEl>
                                        <p:attrNameLst>
                                          <p:attrName>style.visibility</p:attrName>
                                        </p:attrNameLst>
                                      </p:cBhvr>
                                      <p:to>
                                        <p:strVal val="visible"/>
                                      </p:to>
                                    </p:set>
                                    <p:animEffect filter="fade" transition="in">
                                      <p:cBhvr>
                                        <p:cTn dur="500"/>
                                        <p:tgtEl>
                                          <p:spTgt spid="262">
                                            <p:txEl>
                                              <p:pRg end="0" st="0"/>
                                            </p:txEl>
                                          </p:spTgt>
                                        </p:tgtEl>
                                      </p:cBhvr>
                                    </p:animEffect>
                                  </p:childTnLst>
                                </p:cTn>
                              </p:par>
                            </p:childTnLst>
                          </p:cTn>
                        </p:par>
                        <p:par>
                          <p:cTn fill="hold">
                            <p:stCondLst>
                              <p:cond delay="5000"/>
                            </p:stCondLst>
                            <p:childTnLst>
                              <p:par>
                                <p:cTn fill="hold" nodeType="afterEffect" presetClass="entr" presetID="10" presetSubtype="0">
                                  <p:stCondLst>
                                    <p:cond delay="0"/>
                                  </p:stCondLst>
                                  <p:childTnLst>
                                    <p:set>
                                      <p:cBhvr>
                                        <p:cTn dur="1" fill="hold">
                                          <p:stCondLst>
                                            <p:cond delay="0"/>
                                          </p:stCondLst>
                                        </p:cTn>
                                        <p:tgtEl>
                                          <p:spTgt spid="255"/>
                                        </p:tgtEl>
                                        <p:attrNameLst>
                                          <p:attrName>style.visibility</p:attrName>
                                        </p:attrNameLst>
                                      </p:cBhvr>
                                      <p:to>
                                        <p:strVal val="visible"/>
                                      </p:to>
                                    </p:set>
                                    <p:animEffect filter="fade" transition="in">
                                      <p:cBhvr>
                                        <p:cTn dur="500"/>
                                        <p:tgtEl>
                                          <p:spTgt spid="255"/>
                                        </p:tgtEl>
                                      </p:cBhvr>
                                    </p:animEffect>
                                  </p:childTnLst>
                                </p:cTn>
                              </p:par>
                            </p:childTnLst>
                          </p:cTn>
                        </p:par>
                        <p:par>
                          <p:cTn fill="hold">
                            <p:stCondLst>
                              <p:cond delay="5500"/>
                            </p:stCondLst>
                            <p:childTnLst>
                              <p:par>
                                <p:cTn fill="hold" nodeType="afterEffect" presetClass="entr" presetID="10" presetSubtype="0">
                                  <p:stCondLst>
                                    <p:cond delay="0"/>
                                  </p:stCondLst>
                                  <p:childTnLst>
                                    <p:set>
                                      <p:cBhvr>
                                        <p:cTn dur="1" fill="hold">
                                          <p:stCondLst>
                                            <p:cond delay="0"/>
                                          </p:stCondLst>
                                        </p:cTn>
                                        <p:tgtEl>
                                          <p:spTgt spid="263">
                                            <p:txEl>
                                              <p:pRg end="0" st="0"/>
                                            </p:txEl>
                                          </p:spTgt>
                                        </p:tgtEl>
                                        <p:attrNameLst>
                                          <p:attrName>style.visibility</p:attrName>
                                        </p:attrNameLst>
                                      </p:cBhvr>
                                      <p:to>
                                        <p:strVal val="visible"/>
                                      </p:to>
                                    </p:set>
                                    <p:animEffect filter="fade" transition="in">
                                      <p:cBhvr>
                                        <p:cTn dur="500"/>
                                        <p:tgtEl>
                                          <p:spTgt spid="263">
                                            <p:txEl>
                                              <p:pRg end="0" st="0"/>
                                            </p:txEl>
                                          </p:spTgt>
                                        </p:tgtEl>
                                      </p:cBhvr>
                                    </p:animEffect>
                                  </p:childTnLst>
                                </p:cTn>
                              </p:par>
                            </p:childTnLst>
                          </p:cTn>
                        </p:par>
                        <p:par>
                          <p:cTn fill="hold">
                            <p:stCondLst>
                              <p:cond delay="6000"/>
                            </p:stCondLst>
                            <p:childTnLst>
                              <p:par>
                                <p:cTn fill="hold" nodeType="afterEffect" presetClass="entr" presetID="10" presetSubtype="0">
                                  <p:stCondLst>
                                    <p:cond delay="0"/>
                                  </p:stCondLst>
                                  <p:childTnLst>
                                    <p:set>
                                      <p:cBhvr>
                                        <p:cTn dur="1" fill="hold">
                                          <p:stCondLst>
                                            <p:cond delay="0"/>
                                          </p:stCondLst>
                                        </p:cTn>
                                        <p:tgtEl>
                                          <p:spTgt spid="251"/>
                                        </p:tgtEl>
                                        <p:attrNameLst>
                                          <p:attrName>style.visibility</p:attrName>
                                        </p:attrNameLst>
                                      </p:cBhvr>
                                      <p:to>
                                        <p:strVal val="visible"/>
                                      </p:to>
                                    </p:set>
                                    <p:animEffect filter="fade" transition="in">
                                      <p:cBhvr>
                                        <p:cTn dur="500"/>
                                        <p:tgtEl>
                                          <p:spTgt spid="251"/>
                                        </p:tgtEl>
                                      </p:cBhvr>
                                    </p:animEffect>
                                  </p:childTnLst>
                                </p:cTn>
                              </p:par>
                            </p:childTnLst>
                          </p:cTn>
                        </p:par>
                        <p:par>
                          <p:cTn fill="hold">
                            <p:stCondLst>
                              <p:cond delay="6500"/>
                            </p:stCondLst>
                            <p:childTnLst>
                              <p:par>
                                <p:cTn fill="hold" nodeType="afterEffect" presetClass="entr" presetID="10" presetSubtype="0">
                                  <p:stCondLst>
                                    <p:cond delay="0"/>
                                  </p:stCondLst>
                                  <p:childTnLst>
                                    <p:set>
                                      <p:cBhvr>
                                        <p:cTn dur="1" fill="hold">
                                          <p:stCondLst>
                                            <p:cond delay="0"/>
                                          </p:stCondLst>
                                        </p:cTn>
                                        <p:tgtEl>
                                          <p:spTgt spid="264">
                                            <p:txEl>
                                              <p:pRg end="0" st="0"/>
                                            </p:txEl>
                                          </p:spTgt>
                                        </p:tgtEl>
                                        <p:attrNameLst>
                                          <p:attrName>style.visibility</p:attrName>
                                        </p:attrNameLst>
                                      </p:cBhvr>
                                      <p:to>
                                        <p:strVal val="visible"/>
                                      </p:to>
                                    </p:set>
                                    <p:animEffect filter="fade" transition="in">
                                      <p:cBhvr>
                                        <p:cTn dur="500"/>
                                        <p:tgtEl>
                                          <p:spTgt spid="264">
                                            <p:txEl>
                                              <p:pRg end="0" st="0"/>
                                            </p:txEl>
                                          </p:spTgt>
                                        </p:tgtEl>
                                      </p:cBhvr>
                                    </p:animEffect>
                                  </p:childTnLst>
                                </p:cTn>
                              </p:par>
                            </p:childTnLst>
                          </p:cTn>
                        </p:par>
                        <p:par>
                          <p:cTn fill="hold">
                            <p:stCondLst>
                              <p:cond delay="7000"/>
                            </p:stCondLst>
                            <p:childTnLst>
                              <p:par>
                                <p:cTn fill="hold" nodeType="afterEffect" presetClass="entr" presetID="10" presetSubtype="0">
                                  <p:stCondLst>
                                    <p:cond delay="0"/>
                                  </p:stCondLst>
                                  <p:childTnLst>
                                    <p:set>
                                      <p:cBhvr>
                                        <p:cTn dur="1" fill="hold">
                                          <p:stCondLst>
                                            <p:cond delay="0"/>
                                          </p:stCondLst>
                                        </p:cTn>
                                        <p:tgtEl>
                                          <p:spTgt spid="257"/>
                                        </p:tgtEl>
                                        <p:attrNameLst>
                                          <p:attrName>style.visibility</p:attrName>
                                        </p:attrNameLst>
                                      </p:cBhvr>
                                      <p:to>
                                        <p:strVal val="visible"/>
                                      </p:to>
                                    </p:set>
                                    <p:animEffect filter="fade" transition="in">
                                      <p:cBhvr>
                                        <p:cTn dur="500"/>
                                        <p:tgtEl>
                                          <p:spTgt spid="257"/>
                                        </p:tgtEl>
                                      </p:cBhvr>
                                    </p:animEffect>
                                  </p:childTnLst>
                                </p:cTn>
                              </p:par>
                            </p:childTnLst>
                          </p:cTn>
                        </p:par>
                        <p:par>
                          <p:cTn fill="hold">
                            <p:stCondLst>
                              <p:cond delay="7500"/>
                            </p:stCondLst>
                            <p:childTnLst>
                              <p:par>
                                <p:cTn fill="hold" nodeType="afterEffect" presetClass="entr" presetID="10" presetSubtype="0">
                                  <p:stCondLst>
                                    <p:cond delay="0"/>
                                  </p:stCondLst>
                                  <p:childTnLst>
                                    <p:set>
                                      <p:cBhvr>
                                        <p:cTn dur="1" fill="hold">
                                          <p:stCondLst>
                                            <p:cond delay="0"/>
                                          </p:stCondLst>
                                        </p:cTn>
                                        <p:tgtEl>
                                          <p:spTgt spid="265">
                                            <p:txEl>
                                              <p:pRg end="0" st="0"/>
                                            </p:txEl>
                                          </p:spTgt>
                                        </p:tgtEl>
                                        <p:attrNameLst>
                                          <p:attrName>style.visibility</p:attrName>
                                        </p:attrNameLst>
                                      </p:cBhvr>
                                      <p:to>
                                        <p:strVal val="visible"/>
                                      </p:to>
                                    </p:set>
                                    <p:animEffect filter="fade" transition="in">
                                      <p:cBhvr>
                                        <p:cTn dur="500"/>
                                        <p:tgtEl>
                                          <p:spTgt spid="265">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 name="Shape 108"/>
        <p:cNvGrpSpPr/>
        <p:nvPr/>
      </p:nvGrpSpPr>
      <p:grpSpPr>
        <a:xfrm>
          <a:off x="0" y="0"/>
          <a:ext cx="0" cy="0"/>
          <a:chOff x="0" y="0"/>
          <a:chExt cx="0" cy="0"/>
        </a:xfrm>
      </p:grpSpPr>
      <p:sp>
        <p:nvSpPr>
          <p:cNvPr id="109" name="Google Shape;109;p12"/>
          <p:cNvSpPr txBox="1"/>
          <p:nvPr>
            <p:ph idx="1" type="body"/>
          </p:nvPr>
        </p:nvSpPr>
        <p:spPr>
          <a:xfrm>
            <a:off x="520700" y="1267535"/>
            <a:ext cx="9433718" cy="5476908"/>
          </a:xfrm>
          <a:prstGeom prst="rect">
            <a:avLst/>
          </a:prstGeom>
          <a:noFill/>
          <a:ln>
            <a:noFill/>
          </a:ln>
        </p:spPr>
        <p:txBody>
          <a:bodyPr anchorCtr="0" anchor="t" bIns="45700" lIns="91425" spcFirstLastPara="1" rIns="91425" wrap="square" tIns="45700">
            <a:noAutofit/>
          </a:bodyPr>
          <a:lstStyle/>
          <a:p>
            <a:pPr indent="-457200" lvl="0" marL="474663" rtl="0" algn="just">
              <a:spcBef>
                <a:spcPts val="0"/>
              </a:spcBef>
              <a:spcAft>
                <a:spcPts val="0"/>
              </a:spcAft>
              <a:buClr>
                <a:srgbClr val="545456"/>
              </a:buClr>
              <a:buSzPts val="2800"/>
              <a:buFont typeface="Arial"/>
              <a:buChar char="•"/>
            </a:pPr>
            <a:r>
              <a:rPr lang="en-US" sz="2800">
                <a:solidFill>
                  <a:srgbClr val="545456"/>
                </a:solidFill>
                <a:latin typeface="Calibri"/>
                <a:ea typeface="Calibri"/>
                <a:cs typeface="Calibri"/>
                <a:sym typeface="Calibri"/>
              </a:rPr>
              <a:t>Présenter une vision commune de la définition d'intégration et en identifier les avantages dans les camps et les installations similaires (CCCM)</a:t>
            </a:r>
            <a:endParaRPr/>
          </a:p>
          <a:p>
            <a:pPr indent="-457200" lvl="0" marL="474663" rtl="0" algn="just">
              <a:spcBef>
                <a:spcPts val="560"/>
              </a:spcBef>
              <a:spcAft>
                <a:spcPts val="0"/>
              </a:spcAft>
              <a:buClr>
                <a:srgbClr val="545456"/>
              </a:buClr>
              <a:buSzPts val="2800"/>
              <a:buFont typeface="Arial"/>
              <a:buChar char="•"/>
            </a:pPr>
            <a:r>
              <a:rPr lang="en-US" sz="2800">
                <a:solidFill>
                  <a:srgbClr val="545456"/>
                </a:solidFill>
                <a:latin typeface="Calibri"/>
                <a:ea typeface="Calibri"/>
                <a:cs typeface="Calibri"/>
                <a:sym typeface="Calibri"/>
              </a:rPr>
              <a:t>Passer en revue les activités clé d'intégration qui peuvent avoir lieu pendant les trois étapes du cycle de vie des camps</a:t>
            </a:r>
            <a:endParaRPr/>
          </a:p>
          <a:p>
            <a:pPr indent="-457200" lvl="0" marL="474663" rtl="0" algn="just">
              <a:spcBef>
                <a:spcPts val="560"/>
              </a:spcBef>
              <a:spcAft>
                <a:spcPts val="0"/>
              </a:spcAft>
              <a:buClr>
                <a:srgbClr val="545456"/>
              </a:buClr>
              <a:buSzPts val="2800"/>
              <a:buFont typeface="Arial"/>
              <a:buChar char="•"/>
            </a:pPr>
            <a:r>
              <a:rPr lang="en-US" sz="2800">
                <a:solidFill>
                  <a:srgbClr val="545456"/>
                </a:solidFill>
                <a:latin typeface="Calibri"/>
                <a:ea typeface="Calibri"/>
                <a:cs typeface="Calibri"/>
                <a:sym typeface="Calibri"/>
              </a:rPr>
              <a:t>Identifier les domaines dans lesquels les intervenants dans les camps (agents-CA, coordinateurs-CC, ou gestionnaires -CM) peuvent prévenir et faire face aux risques en matière de protection dans l'opération actuelle (plan d'action).</a:t>
            </a:r>
            <a:endParaRPr/>
          </a:p>
          <a:p>
            <a:pPr indent="-457200" lvl="0" marL="474663" rtl="0" algn="just">
              <a:spcBef>
                <a:spcPts val="560"/>
              </a:spcBef>
              <a:spcAft>
                <a:spcPts val="0"/>
              </a:spcAft>
              <a:buClr>
                <a:srgbClr val="545456"/>
              </a:buClr>
              <a:buSzPts val="2800"/>
              <a:buFont typeface="Arial"/>
              <a:buChar char="•"/>
            </a:pPr>
            <a:r>
              <a:rPr lang="en-US" sz="2800">
                <a:solidFill>
                  <a:srgbClr val="545456"/>
                </a:solidFill>
                <a:latin typeface="Calibri"/>
                <a:ea typeface="Calibri"/>
                <a:cs typeface="Calibri"/>
                <a:sym typeface="Calibri"/>
              </a:rPr>
              <a:t>Discuter des indicateurs à utiliser pour suivre la réussite des projets </a:t>
            </a:r>
            <a:endParaRPr/>
          </a:p>
        </p:txBody>
      </p:sp>
      <p:sp>
        <p:nvSpPr>
          <p:cNvPr id="110" name="Google Shape;110;p12"/>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US">
                <a:solidFill>
                  <a:srgbClr val="2A87C8"/>
                </a:solidFill>
                <a:latin typeface="Calibri"/>
                <a:ea typeface="Calibri"/>
                <a:cs typeface="Calibri"/>
                <a:sym typeface="Calibri"/>
              </a:rPr>
              <a:t>Objectifs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8" name="Shape 278"/>
        <p:cNvGrpSpPr/>
        <p:nvPr/>
      </p:nvGrpSpPr>
      <p:grpSpPr>
        <a:xfrm>
          <a:off x="0" y="0"/>
          <a:ext cx="0" cy="0"/>
          <a:chOff x="0" y="0"/>
          <a:chExt cx="0" cy="0"/>
        </a:xfrm>
      </p:grpSpPr>
      <p:pic>
        <p:nvPicPr>
          <p:cNvPr id="279" name="Google Shape;279;p30"/>
          <p:cNvPicPr preferRelativeResize="0"/>
          <p:nvPr>
            <p:ph idx="1" type="body"/>
          </p:nvPr>
        </p:nvPicPr>
        <p:blipFill rotWithShape="1">
          <a:blip r:embed="rId3">
            <a:alphaModFix/>
          </a:blip>
          <a:srcRect b="0" l="6763" r="5461" t="7462"/>
          <a:stretch/>
        </p:blipFill>
        <p:spPr>
          <a:xfrm>
            <a:off x="-134471" y="0"/>
            <a:ext cx="10826284" cy="7559675"/>
          </a:xfrm>
          <a:prstGeom prst="rect">
            <a:avLst/>
          </a:prstGeom>
          <a:noFill/>
          <a:ln>
            <a:noFill/>
          </a:ln>
        </p:spPr>
      </p:pic>
      <p:sp>
        <p:nvSpPr>
          <p:cNvPr id="280" name="Google Shape;280;p30"/>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Trebuchet MS"/>
              <a:buNone/>
            </a:pPr>
            <a:r>
              <a:rPr lang="en-US"/>
              <a:t>Que sont les actions ciblées ?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 name="Shape 285"/>
        <p:cNvGrpSpPr/>
        <p:nvPr/>
      </p:nvGrpSpPr>
      <p:grpSpPr>
        <a:xfrm>
          <a:off x="0" y="0"/>
          <a:ext cx="0" cy="0"/>
          <a:chOff x="0" y="0"/>
          <a:chExt cx="0" cy="0"/>
        </a:xfrm>
      </p:grpSpPr>
      <p:sp>
        <p:nvSpPr>
          <p:cNvPr id="286" name="Google Shape;286;p31"/>
          <p:cNvSpPr txBox="1"/>
          <p:nvPr/>
        </p:nvSpPr>
        <p:spPr>
          <a:xfrm>
            <a:off x="1844092" y="2671482"/>
            <a:ext cx="7128793" cy="865611"/>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US" sz="4400">
                <a:solidFill>
                  <a:srgbClr val="545456"/>
                </a:solidFill>
                <a:latin typeface="Calibri"/>
                <a:ea typeface="Calibri"/>
                <a:cs typeface="Calibri"/>
                <a:sym typeface="Calibri"/>
              </a:rPr>
              <a:t>Mesure des progrès</a:t>
            </a:r>
            <a:endParaRPr/>
          </a:p>
        </p:txBody>
      </p:sp>
      <p:grpSp>
        <p:nvGrpSpPr>
          <p:cNvPr id="287" name="Google Shape;287;p31"/>
          <p:cNvGrpSpPr/>
          <p:nvPr/>
        </p:nvGrpSpPr>
        <p:grpSpPr>
          <a:xfrm>
            <a:off x="2753618" y="3649147"/>
            <a:ext cx="5184576" cy="220079"/>
            <a:chOff x="2753618" y="3895361"/>
            <a:chExt cx="5184576" cy="220079"/>
          </a:xfrm>
        </p:grpSpPr>
        <p:pic>
          <p:nvPicPr>
            <p:cNvPr descr="Displaying CCCM letterhead A4.png" id="288" name="Google Shape;288;p31"/>
            <p:cNvPicPr preferRelativeResize="0"/>
            <p:nvPr/>
          </p:nvPicPr>
          <p:blipFill rotWithShape="1">
            <a:blip r:embed="rId3">
              <a:alphaModFix/>
            </a:blip>
            <a:srcRect b="0" l="74625" r="4645" t="0"/>
            <a:stretch/>
          </p:blipFill>
          <p:spPr>
            <a:xfrm>
              <a:off x="5159835" y="3895361"/>
              <a:ext cx="423749" cy="220079"/>
            </a:xfrm>
            <a:prstGeom prst="rect">
              <a:avLst/>
            </a:prstGeom>
            <a:noFill/>
            <a:ln>
              <a:noFill/>
            </a:ln>
          </p:spPr>
        </p:pic>
        <p:pic>
          <p:nvPicPr>
            <p:cNvPr descr="Displaying CCCM letterhead A4.png" id="289" name="Google Shape;289;p31"/>
            <p:cNvPicPr preferRelativeResize="0"/>
            <p:nvPr/>
          </p:nvPicPr>
          <p:blipFill rotWithShape="1">
            <a:blip r:embed="rId4">
              <a:alphaModFix/>
            </a:blip>
            <a:srcRect b="0" l="0" r="22817" t="0"/>
            <a:stretch/>
          </p:blipFill>
          <p:spPr>
            <a:xfrm flipH="1">
              <a:off x="5583584" y="3895361"/>
              <a:ext cx="2354610" cy="220079"/>
            </a:xfrm>
            <a:prstGeom prst="rect">
              <a:avLst/>
            </a:prstGeom>
            <a:noFill/>
            <a:ln>
              <a:noFill/>
            </a:ln>
          </p:spPr>
        </p:pic>
        <p:pic>
          <p:nvPicPr>
            <p:cNvPr descr="Displaying CCCM letterhead A4.png" id="290" name="Google Shape;290;p31"/>
            <p:cNvPicPr preferRelativeResize="0"/>
            <p:nvPr/>
          </p:nvPicPr>
          <p:blipFill rotWithShape="1">
            <a:blip r:embed="rId5">
              <a:alphaModFix/>
            </a:blip>
            <a:srcRect b="0" l="0" r="22817" t="0"/>
            <a:stretch/>
          </p:blipFill>
          <p:spPr>
            <a:xfrm flipH="1">
              <a:off x="2753618" y="3895361"/>
              <a:ext cx="2415366" cy="220079"/>
            </a:xfrm>
            <a:prstGeom prst="rect">
              <a:avLst/>
            </a:prstGeom>
            <a:noFill/>
            <a:ln>
              <a:noFill/>
            </a:ln>
          </p:spPr>
        </p:pic>
      </p:grpSp>
      <p:sp>
        <p:nvSpPr>
          <p:cNvPr id="291" name="Google Shape;291;p31"/>
          <p:cNvSpPr txBox="1"/>
          <p:nvPr/>
        </p:nvSpPr>
        <p:spPr>
          <a:xfrm>
            <a:off x="1520056" y="3981280"/>
            <a:ext cx="7776864"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2800"/>
              <a:buFont typeface="Trebuchet MS"/>
              <a:buNone/>
            </a:pPr>
            <a:r>
              <a:t/>
            </a:r>
            <a:endParaRPr i="1" sz="2800">
              <a:solidFill>
                <a:srgbClr val="545456"/>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6" name="Shape 296"/>
        <p:cNvGrpSpPr/>
        <p:nvPr/>
      </p:nvGrpSpPr>
      <p:grpSpPr>
        <a:xfrm>
          <a:off x="0" y="0"/>
          <a:ext cx="0" cy="0"/>
          <a:chOff x="0" y="0"/>
          <a:chExt cx="0" cy="0"/>
        </a:xfrm>
      </p:grpSpPr>
      <p:sp>
        <p:nvSpPr>
          <p:cNvPr id="297" name="Google Shape;297;p32"/>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US">
                <a:latin typeface="Calibri"/>
                <a:ea typeface="Calibri"/>
                <a:cs typeface="Calibri"/>
                <a:sym typeface="Calibri"/>
              </a:rPr>
              <a:t>Quels indicateurs puis-je utiliser ? </a:t>
            </a:r>
            <a:endParaRPr/>
          </a:p>
        </p:txBody>
      </p:sp>
      <p:sp>
        <p:nvSpPr>
          <p:cNvPr id="298" name="Google Shape;298;p32"/>
          <p:cNvSpPr txBox="1"/>
          <p:nvPr/>
        </p:nvSpPr>
        <p:spPr>
          <a:xfrm>
            <a:off x="807772" y="3898500"/>
            <a:ext cx="1991315" cy="965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1800"/>
              <a:buFont typeface="Arial"/>
              <a:buNone/>
            </a:pPr>
            <a:r>
              <a:rPr lang="en-US" sz="1800">
                <a:solidFill>
                  <a:schemeClr val="dk1"/>
                </a:solidFill>
                <a:latin typeface="Trebuchet MS"/>
                <a:ea typeface="Trebuchet MS"/>
                <a:cs typeface="Trebuchet MS"/>
                <a:sym typeface="Trebuchet MS"/>
              </a:rPr>
              <a:t>  </a:t>
            </a:r>
            <a:endParaRPr/>
          </a:p>
        </p:txBody>
      </p:sp>
      <p:sp>
        <p:nvSpPr>
          <p:cNvPr id="299" name="Google Shape;299;p32"/>
          <p:cNvSpPr txBox="1"/>
          <p:nvPr>
            <p:ph idx="4294967295" type="body"/>
          </p:nvPr>
        </p:nvSpPr>
        <p:spPr>
          <a:xfrm>
            <a:off x="845872" y="3383168"/>
            <a:ext cx="1915115" cy="2921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accent1"/>
              </a:buClr>
              <a:buSzPts val="2000"/>
              <a:buNone/>
            </a:pPr>
            <a:r>
              <a:rPr b="1" lang="en-US" sz="1500">
                <a:solidFill>
                  <a:schemeClr val="accent1"/>
                </a:solidFill>
                <a:latin typeface="Calibri"/>
                <a:ea typeface="Calibri"/>
                <a:cs typeface="Calibri"/>
                <a:sym typeface="Calibri"/>
              </a:rPr>
              <a:t>WASH (Eau Assainissement Hygiène</a:t>
            </a:r>
            <a:r>
              <a:rPr b="1" lang="en-US" sz="1300">
                <a:solidFill>
                  <a:schemeClr val="accent1"/>
                </a:solidFill>
                <a:latin typeface="Calibri"/>
                <a:ea typeface="Calibri"/>
                <a:cs typeface="Calibri"/>
                <a:sym typeface="Calibri"/>
              </a:rPr>
              <a:t>)</a:t>
            </a:r>
            <a:endParaRPr sz="2500"/>
          </a:p>
        </p:txBody>
      </p:sp>
      <p:sp>
        <p:nvSpPr>
          <p:cNvPr id="300" name="Google Shape;300;p32"/>
          <p:cNvSpPr/>
          <p:nvPr/>
        </p:nvSpPr>
        <p:spPr>
          <a:xfrm>
            <a:off x="1097434" y="1681368"/>
            <a:ext cx="1421435" cy="1421806"/>
          </a:xfrm>
          <a:custGeom>
            <a:rect b="b" l="l" r="r" t="t"/>
            <a:pathLst>
              <a:path extrusionOk="0" h="1791890" w="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chemeClr val="accent1"/>
          </a:solidFill>
          <a:ln>
            <a:noFill/>
          </a:ln>
        </p:spPr>
        <p:txBody>
          <a:bodyPr anchorCtr="0" anchor="ctr" bIns="309400" lIns="361025" spcFirstLastPara="1" rIns="361025" wrap="square" tIns="309400">
            <a:noAutofit/>
          </a:bodyPr>
          <a:lstStyle/>
          <a:p>
            <a:pPr indent="0" lvl="0" marL="0" marR="0" rtl="0" algn="ctr">
              <a:lnSpc>
                <a:spcPct val="90000"/>
              </a:lnSpc>
              <a:spcBef>
                <a:spcPts val="0"/>
              </a:spcBef>
              <a:spcAft>
                <a:spcPts val="0"/>
              </a:spcAft>
              <a:buNone/>
            </a:pPr>
            <a:r>
              <a:t/>
            </a:r>
            <a:endParaRPr sz="1800">
              <a:solidFill>
                <a:srgbClr val="0070C0"/>
              </a:solidFill>
              <a:latin typeface="Trebuchet MS"/>
              <a:ea typeface="Trebuchet MS"/>
              <a:cs typeface="Trebuchet MS"/>
              <a:sym typeface="Trebuchet MS"/>
            </a:endParaRPr>
          </a:p>
        </p:txBody>
      </p:sp>
      <p:sp>
        <p:nvSpPr>
          <p:cNvPr id="301" name="Google Shape;301;p32"/>
          <p:cNvSpPr/>
          <p:nvPr/>
        </p:nvSpPr>
        <p:spPr>
          <a:xfrm>
            <a:off x="3455291" y="1681368"/>
            <a:ext cx="1421435" cy="1421806"/>
          </a:xfrm>
          <a:custGeom>
            <a:rect b="b" l="l" r="r" t="t"/>
            <a:pathLst>
              <a:path extrusionOk="0" h="1791890" w="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chemeClr val="accent2"/>
          </a:solidFill>
          <a:ln>
            <a:noFill/>
          </a:ln>
        </p:spPr>
        <p:txBody>
          <a:bodyPr anchorCtr="0" anchor="ctr" bIns="309400" lIns="361025" spcFirstLastPara="1" rIns="361025" wrap="square" tIns="309400">
            <a:noAutofit/>
          </a:bodyPr>
          <a:lstStyle/>
          <a:p>
            <a:pPr indent="0" lvl="0" marL="0" marR="0" rtl="0" algn="ctr">
              <a:lnSpc>
                <a:spcPct val="90000"/>
              </a:lnSpc>
              <a:spcBef>
                <a:spcPts val="0"/>
              </a:spcBef>
              <a:spcAft>
                <a:spcPts val="0"/>
              </a:spcAft>
              <a:buNone/>
            </a:pPr>
            <a:r>
              <a:t/>
            </a:r>
            <a:endParaRPr sz="1800">
              <a:solidFill>
                <a:schemeClr val="dk1"/>
              </a:solidFill>
              <a:latin typeface="Trebuchet MS"/>
              <a:ea typeface="Trebuchet MS"/>
              <a:cs typeface="Trebuchet MS"/>
              <a:sym typeface="Trebuchet MS"/>
            </a:endParaRPr>
          </a:p>
        </p:txBody>
      </p:sp>
      <p:sp>
        <p:nvSpPr>
          <p:cNvPr id="302" name="Google Shape;302;p32"/>
          <p:cNvSpPr/>
          <p:nvPr/>
        </p:nvSpPr>
        <p:spPr>
          <a:xfrm>
            <a:off x="5878016" y="1681368"/>
            <a:ext cx="1421435" cy="1421806"/>
          </a:xfrm>
          <a:custGeom>
            <a:rect b="b" l="l" r="r" t="t"/>
            <a:pathLst>
              <a:path extrusionOk="0" h="1791890" w="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chemeClr val="accent3"/>
          </a:solidFill>
          <a:ln>
            <a:noFill/>
          </a:ln>
        </p:spPr>
        <p:txBody>
          <a:bodyPr anchorCtr="0" anchor="ctr" bIns="309400" lIns="361025" spcFirstLastPara="1" rIns="361025" wrap="square" tIns="309400">
            <a:noAutofit/>
          </a:bodyPr>
          <a:lstStyle/>
          <a:p>
            <a:pPr indent="0" lvl="0" marL="0" marR="0" rtl="0" algn="ctr">
              <a:lnSpc>
                <a:spcPct val="90000"/>
              </a:lnSpc>
              <a:spcBef>
                <a:spcPts val="0"/>
              </a:spcBef>
              <a:spcAft>
                <a:spcPts val="0"/>
              </a:spcAft>
              <a:buNone/>
            </a:pPr>
            <a:r>
              <a:t/>
            </a:r>
            <a:endParaRPr sz="1800">
              <a:solidFill>
                <a:schemeClr val="dk1"/>
              </a:solidFill>
              <a:latin typeface="Trebuchet MS"/>
              <a:ea typeface="Trebuchet MS"/>
              <a:cs typeface="Trebuchet MS"/>
              <a:sym typeface="Trebuchet MS"/>
            </a:endParaRPr>
          </a:p>
        </p:txBody>
      </p:sp>
      <p:sp>
        <p:nvSpPr>
          <p:cNvPr id="303" name="Google Shape;303;p32"/>
          <p:cNvSpPr/>
          <p:nvPr/>
        </p:nvSpPr>
        <p:spPr>
          <a:xfrm>
            <a:off x="8169198" y="1681368"/>
            <a:ext cx="1421435" cy="1421806"/>
          </a:xfrm>
          <a:custGeom>
            <a:rect b="b" l="l" r="r" t="t"/>
            <a:pathLst>
              <a:path extrusionOk="0" h="1791890" w="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chemeClr val="accent4"/>
          </a:solidFill>
          <a:ln>
            <a:noFill/>
          </a:ln>
        </p:spPr>
        <p:txBody>
          <a:bodyPr anchorCtr="0" anchor="ctr" bIns="309400" lIns="361025" spcFirstLastPara="1" rIns="361025" wrap="square" tIns="309400">
            <a:noAutofit/>
          </a:bodyPr>
          <a:lstStyle/>
          <a:p>
            <a:pPr indent="0" lvl="0" marL="0" marR="0" rtl="0" algn="ctr">
              <a:lnSpc>
                <a:spcPct val="90000"/>
              </a:lnSpc>
              <a:spcBef>
                <a:spcPts val="0"/>
              </a:spcBef>
              <a:spcAft>
                <a:spcPts val="0"/>
              </a:spcAft>
              <a:buNone/>
            </a:pPr>
            <a:r>
              <a:t/>
            </a:r>
            <a:endParaRPr sz="1800">
              <a:solidFill>
                <a:schemeClr val="dk1"/>
              </a:solidFill>
              <a:latin typeface="Trebuchet MS"/>
              <a:ea typeface="Trebuchet MS"/>
              <a:cs typeface="Trebuchet MS"/>
              <a:sym typeface="Trebuchet MS"/>
            </a:endParaRPr>
          </a:p>
        </p:txBody>
      </p:sp>
      <p:sp>
        <p:nvSpPr>
          <p:cNvPr id="304" name="Google Shape;304;p32"/>
          <p:cNvSpPr txBox="1"/>
          <p:nvPr/>
        </p:nvSpPr>
        <p:spPr>
          <a:xfrm>
            <a:off x="3170351" y="3873100"/>
            <a:ext cx="1991315" cy="965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1800"/>
              <a:buFont typeface="Arial"/>
              <a:buNone/>
            </a:pPr>
            <a:r>
              <a:rPr lang="en-US" sz="1800">
                <a:solidFill>
                  <a:schemeClr val="dk1"/>
                </a:solidFill>
                <a:latin typeface="Trebuchet MS"/>
                <a:ea typeface="Trebuchet MS"/>
                <a:cs typeface="Trebuchet MS"/>
                <a:sym typeface="Trebuchet MS"/>
              </a:rPr>
              <a:t> </a:t>
            </a:r>
            <a:endParaRPr/>
          </a:p>
        </p:txBody>
      </p:sp>
      <p:sp>
        <p:nvSpPr>
          <p:cNvPr id="305" name="Google Shape;305;p32"/>
          <p:cNvSpPr txBox="1"/>
          <p:nvPr>
            <p:ph idx="4294967295" type="body"/>
          </p:nvPr>
        </p:nvSpPr>
        <p:spPr>
          <a:xfrm>
            <a:off x="3208451" y="3357768"/>
            <a:ext cx="1915115" cy="2921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accent2"/>
              </a:buClr>
              <a:buSzPts val="2000"/>
              <a:buNone/>
            </a:pPr>
            <a:r>
              <a:rPr b="1" lang="en-US" sz="2000">
                <a:solidFill>
                  <a:schemeClr val="accent2"/>
                </a:solidFill>
                <a:latin typeface="Calibri"/>
                <a:ea typeface="Calibri"/>
                <a:cs typeface="Calibri"/>
                <a:sym typeface="Calibri"/>
              </a:rPr>
              <a:t>Protection</a:t>
            </a:r>
            <a:endParaRPr/>
          </a:p>
        </p:txBody>
      </p:sp>
      <p:sp>
        <p:nvSpPr>
          <p:cNvPr id="306" name="Google Shape;306;p32"/>
          <p:cNvSpPr txBox="1"/>
          <p:nvPr/>
        </p:nvSpPr>
        <p:spPr>
          <a:xfrm>
            <a:off x="5539285" y="3873100"/>
            <a:ext cx="2286000" cy="965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1800"/>
              <a:buFont typeface="Arial"/>
              <a:buNone/>
            </a:pPr>
            <a:r>
              <a:rPr lang="en-US" sz="1800">
                <a:solidFill>
                  <a:schemeClr val="dk1"/>
                </a:solidFill>
                <a:latin typeface="Calibri"/>
                <a:ea typeface="Calibri"/>
                <a:cs typeface="Calibri"/>
                <a:sym typeface="Calibri"/>
              </a:rPr>
              <a:t>nombre d'intervenants dans les cas de violences sexuelles/ population sur un site</a:t>
            </a:r>
            <a:endParaRPr/>
          </a:p>
        </p:txBody>
      </p:sp>
      <p:sp>
        <p:nvSpPr>
          <p:cNvPr id="307" name="Google Shape;307;p32"/>
          <p:cNvSpPr txBox="1"/>
          <p:nvPr>
            <p:ph idx="4294967295" type="body"/>
          </p:nvPr>
        </p:nvSpPr>
        <p:spPr>
          <a:xfrm>
            <a:off x="5631176" y="3357768"/>
            <a:ext cx="1915115" cy="2921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accent3"/>
              </a:buClr>
              <a:buSzPts val="2000"/>
              <a:buNone/>
            </a:pPr>
            <a:r>
              <a:rPr b="1" lang="en-US" sz="2000">
                <a:solidFill>
                  <a:schemeClr val="accent3"/>
                </a:solidFill>
                <a:latin typeface="Calibri"/>
                <a:ea typeface="Calibri"/>
                <a:cs typeface="Calibri"/>
                <a:sym typeface="Calibri"/>
              </a:rPr>
              <a:t>Santé</a:t>
            </a:r>
            <a:endParaRPr/>
          </a:p>
        </p:txBody>
      </p:sp>
      <p:sp>
        <p:nvSpPr>
          <p:cNvPr id="308" name="Google Shape;308;p32"/>
          <p:cNvSpPr txBox="1"/>
          <p:nvPr/>
        </p:nvSpPr>
        <p:spPr>
          <a:xfrm>
            <a:off x="7785641" y="3837240"/>
            <a:ext cx="2286000" cy="9652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1800"/>
              <a:buFont typeface="Arial"/>
              <a:buNone/>
            </a:pPr>
            <a:r>
              <a:rPr lang="en-US" sz="1600">
                <a:solidFill>
                  <a:schemeClr val="dk1"/>
                </a:solidFill>
                <a:latin typeface="Calibri"/>
                <a:ea typeface="Calibri"/>
                <a:cs typeface="Calibri"/>
                <a:sym typeface="Calibri"/>
              </a:rPr>
              <a:t>Nombre de sites pouvant accéder sans danger aux stratégies existantes en matière de carburant </a:t>
            </a:r>
            <a:endParaRPr sz="1200"/>
          </a:p>
        </p:txBody>
      </p:sp>
      <p:sp>
        <p:nvSpPr>
          <p:cNvPr id="309" name="Google Shape;309;p32"/>
          <p:cNvSpPr txBox="1"/>
          <p:nvPr>
            <p:ph idx="4294967295" type="body"/>
          </p:nvPr>
        </p:nvSpPr>
        <p:spPr>
          <a:xfrm>
            <a:off x="7922349" y="3357775"/>
            <a:ext cx="2149200" cy="2922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accent4"/>
              </a:buClr>
              <a:buSzPts val="2000"/>
              <a:buNone/>
            </a:pPr>
            <a:r>
              <a:rPr b="1" lang="en-US" sz="1800">
                <a:solidFill>
                  <a:schemeClr val="accent4"/>
                </a:solidFill>
                <a:latin typeface="Calibri"/>
                <a:ea typeface="Calibri"/>
                <a:cs typeface="Calibri"/>
                <a:sym typeface="Calibri"/>
              </a:rPr>
              <a:t>Sécurité alimentaire</a:t>
            </a:r>
            <a:endParaRPr sz="3000"/>
          </a:p>
        </p:txBody>
      </p:sp>
      <p:pic>
        <p:nvPicPr>
          <p:cNvPr id="310" name="Google Shape;310;p32"/>
          <p:cNvPicPr preferRelativeResize="0"/>
          <p:nvPr/>
        </p:nvPicPr>
        <p:blipFill rotWithShape="1">
          <a:blip r:embed="rId3">
            <a:alphaModFix/>
          </a:blip>
          <a:srcRect b="0" l="0" r="0" t="0"/>
          <a:stretch/>
        </p:blipFill>
        <p:spPr>
          <a:xfrm>
            <a:off x="8403664" y="1907629"/>
            <a:ext cx="952500" cy="952500"/>
          </a:xfrm>
          <a:prstGeom prst="rect">
            <a:avLst/>
          </a:prstGeom>
          <a:noFill/>
          <a:ln>
            <a:noFill/>
          </a:ln>
        </p:spPr>
      </p:pic>
      <p:pic>
        <p:nvPicPr>
          <p:cNvPr id="311" name="Google Shape;311;p32"/>
          <p:cNvPicPr preferRelativeResize="0"/>
          <p:nvPr/>
        </p:nvPicPr>
        <p:blipFill rotWithShape="1">
          <a:blip r:embed="rId4">
            <a:alphaModFix/>
          </a:blip>
          <a:srcRect b="0" l="0" r="0" t="0"/>
          <a:stretch/>
        </p:blipFill>
        <p:spPr>
          <a:xfrm>
            <a:off x="6112483" y="1907629"/>
            <a:ext cx="952500" cy="952500"/>
          </a:xfrm>
          <a:prstGeom prst="rect">
            <a:avLst/>
          </a:prstGeom>
          <a:noFill/>
          <a:ln>
            <a:noFill/>
          </a:ln>
        </p:spPr>
      </p:pic>
      <p:pic>
        <p:nvPicPr>
          <p:cNvPr id="312" name="Google Shape;312;p32"/>
          <p:cNvPicPr preferRelativeResize="0"/>
          <p:nvPr/>
        </p:nvPicPr>
        <p:blipFill rotWithShape="1">
          <a:blip r:embed="rId5">
            <a:alphaModFix/>
          </a:blip>
          <a:srcRect b="0" l="0" r="0" t="0"/>
          <a:stretch/>
        </p:blipFill>
        <p:spPr>
          <a:xfrm>
            <a:off x="3689758" y="1916021"/>
            <a:ext cx="952500" cy="952500"/>
          </a:xfrm>
          <a:prstGeom prst="rect">
            <a:avLst/>
          </a:prstGeom>
          <a:noFill/>
          <a:ln>
            <a:noFill/>
          </a:ln>
        </p:spPr>
      </p:pic>
      <p:pic>
        <p:nvPicPr>
          <p:cNvPr id="313" name="Google Shape;313;p32"/>
          <p:cNvPicPr preferRelativeResize="0"/>
          <p:nvPr/>
        </p:nvPicPr>
        <p:blipFill rotWithShape="1">
          <a:blip r:embed="rId6">
            <a:alphaModFix/>
          </a:blip>
          <a:srcRect b="0" l="0" r="0" t="0"/>
          <a:stretch/>
        </p:blipFill>
        <p:spPr>
          <a:xfrm>
            <a:off x="1327179" y="1980668"/>
            <a:ext cx="952500" cy="952500"/>
          </a:xfrm>
          <a:prstGeom prst="rect">
            <a:avLst/>
          </a:prstGeom>
          <a:noFill/>
          <a:ln>
            <a:noFill/>
          </a:ln>
        </p:spPr>
      </p:pic>
      <p:sp>
        <p:nvSpPr>
          <p:cNvPr id="314" name="Google Shape;314;p32"/>
          <p:cNvSpPr txBox="1"/>
          <p:nvPr/>
        </p:nvSpPr>
        <p:spPr>
          <a:xfrm>
            <a:off x="807772" y="5336013"/>
            <a:ext cx="9029700" cy="1396151"/>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2000"/>
              <a:buFont typeface="Arial"/>
              <a:buNone/>
            </a:pPr>
            <a:r>
              <a:rPr lang="en-US" sz="1700">
                <a:solidFill>
                  <a:schemeClr val="dk1"/>
                </a:solidFill>
                <a:latin typeface="Calibri"/>
                <a:ea typeface="Calibri"/>
                <a:cs typeface="Calibri"/>
                <a:sym typeface="Calibri"/>
              </a:rPr>
              <a:t>N</a:t>
            </a:r>
            <a:r>
              <a:rPr lang="en-US" sz="1700">
                <a:solidFill>
                  <a:schemeClr val="dk1"/>
                </a:solidFill>
                <a:latin typeface="Calibri"/>
                <a:ea typeface="Calibri"/>
                <a:cs typeface="Calibri"/>
                <a:sym typeface="Calibri"/>
              </a:rPr>
              <a:t>ombre de membres du personnel qui, en réponse à une question posée, répondent correctement que les informations partagées dans les rapports de violences sexuelles ne doivent pas mentionner l'identité (nom, âge, ethnie, site) des survivants / nombre de membres du personnel interrogés (enquête intersectorielle</a:t>
            </a:r>
            <a:r>
              <a:rPr lang="en-US" sz="1600">
                <a:solidFill>
                  <a:schemeClr val="dk1"/>
                </a:solidFill>
                <a:latin typeface="Calibri"/>
                <a:ea typeface="Calibri"/>
                <a:cs typeface="Calibri"/>
                <a:sym typeface="Calibri"/>
              </a:rPr>
              <a:t>)</a:t>
            </a:r>
            <a:endParaRPr sz="1000"/>
          </a:p>
        </p:txBody>
      </p:sp>
      <p:sp>
        <p:nvSpPr>
          <p:cNvPr id="315" name="Google Shape;315;p32"/>
          <p:cNvSpPr txBox="1"/>
          <p:nvPr/>
        </p:nvSpPr>
        <p:spPr>
          <a:xfrm>
            <a:off x="3134489" y="3779837"/>
            <a:ext cx="2286000" cy="1206693"/>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1800"/>
              <a:buFont typeface="Arial"/>
              <a:buNone/>
            </a:pPr>
            <a:r>
              <a:rPr lang="en-US" sz="1800">
                <a:solidFill>
                  <a:schemeClr val="dk1"/>
                </a:solidFill>
                <a:latin typeface="Calibri"/>
                <a:ea typeface="Calibri"/>
                <a:cs typeface="Calibri"/>
                <a:sym typeface="Calibri"/>
              </a:rPr>
              <a:t>nombre d'employés CCCM qui peuvent expliquer les parcours d'orientation pour un site</a:t>
            </a:r>
            <a:endParaRPr/>
          </a:p>
        </p:txBody>
      </p:sp>
      <p:sp>
        <p:nvSpPr>
          <p:cNvPr id="316" name="Google Shape;316;p32"/>
          <p:cNvSpPr txBox="1"/>
          <p:nvPr/>
        </p:nvSpPr>
        <p:spPr>
          <a:xfrm>
            <a:off x="520700" y="4058325"/>
            <a:ext cx="2440500" cy="11349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1800"/>
              <a:buFont typeface="Arial"/>
              <a:buNone/>
            </a:pPr>
            <a:r>
              <a:rPr lang="en-US" sz="1300">
                <a:solidFill>
                  <a:schemeClr val="dk1"/>
                </a:solidFill>
                <a:latin typeface="Calibri"/>
                <a:ea typeface="Calibri"/>
                <a:cs typeface="Calibri"/>
                <a:sym typeface="Calibri"/>
              </a:rPr>
              <a:t>nombre d'endroits au sein ou autour d'un site identifiés dans les audits de sécurité comm</a:t>
            </a:r>
            <a:r>
              <a:rPr lang="en-US" sz="1300">
                <a:solidFill>
                  <a:schemeClr val="dk1"/>
                </a:solidFill>
                <a:latin typeface="Calibri"/>
                <a:ea typeface="Calibri"/>
                <a:cs typeface="Calibri"/>
                <a:sym typeface="Calibri"/>
              </a:rPr>
              <a:t>e </a:t>
            </a:r>
            <a:r>
              <a:rPr lang="en-US" sz="1300">
                <a:solidFill>
                  <a:schemeClr val="dk1"/>
                </a:solidFill>
                <a:latin typeface="Calibri"/>
                <a:ea typeface="Calibri"/>
                <a:cs typeface="Calibri"/>
                <a:sym typeface="Calibri"/>
              </a:rPr>
              <a:t>des « zones sensibles » </a:t>
            </a:r>
            <a:r>
              <a:rPr lang="en-US" sz="3200">
                <a:solidFill>
                  <a:schemeClr val="dk1"/>
                </a:solidFill>
                <a:latin typeface="Trebuchet MS"/>
                <a:ea typeface="Trebuchet MS"/>
                <a:cs typeface="Trebuchet MS"/>
                <a:sym typeface="Trebuchet MS"/>
              </a:rPr>
              <a:t> </a:t>
            </a:r>
            <a:r>
              <a:rPr lang="en-US" sz="1800">
                <a:solidFill>
                  <a:schemeClr val="dk1"/>
                </a:solidFill>
                <a:latin typeface="Calibri"/>
                <a:ea typeface="Calibri"/>
                <a:cs typeface="Calibri"/>
                <a:sym typeface="Calibri"/>
              </a:rPr>
              <a:t>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0" name="Shape 320"/>
        <p:cNvGrpSpPr/>
        <p:nvPr/>
      </p:nvGrpSpPr>
      <p:grpSpPr>
        <a:xfrm>
          <a:off x="0" y="0"/>
          <a:ext cx="0" cy="0"/>
          <a:chOff x="0" y="0"/>
          <a:chExt cx="0" cy="0"/>
        </a:xfrm>
      </p:grpSpPr>
      <p:sp>
        <p:nvSpPr>
          <p:cNvPr id="321" name="Google Shape;321;p33"/>
          <p:cNvSpPr txBox="1"/>
          <p:nvPr>
            <p:ph type="ctrTitle"/>
          </p:nvPr>
        </p:nvSpPr>
        <p:spPr>
          <a:xfrm>
            <a:off x="0" y="4355901"/>
            <a:ext cx="10691813" cy="1190632"/>
          </a:xfrm>
          <a:prstGeom prst="rect">
            <a:avLst/>
          </a:prstGeom>
          <a:solidFill>
            <a:schemeClr val="accent1"/>
          </a:solidFill>
          <a:ln>
            <a:noFill/>
          </a:ln>
        </p:spPr>
        <p:txBody>
          <a:bodyPr anchorCtr="0" anchor="ctr" bIns="45700" lIns="91425" spcFirstLastPara="1" rIns="360000" wrap="square" tIns="45700">
            <a:noAutofit/>
          </a:bodyPr>
          <a:lstStyle/>
          <a:p>
            <a:pPr indent="0" lvl="0" marL="0" rtl="0" algn="r">
              <a:spcBef>
                <a:spcPts val="0"/>
              </a:spcBef>
              <a:spcAft>
                <a:spcPts val="0"/>
              </a:spcAft>
              <a:buClr>
                <a:schemeClr val="lt1"/>
              </a:buClr>
              <a:buSzPts val="4800"/>
              <a:buFont typeface="Calibri"/>
              <a:buNone/>
            </a:pPr>
            <a:r>
              <a:rPr lang="en-US">
                <a:latin typeface="Calibri"/>
                <a:ea typeface="Calibri"/>
                <a:cs typeface="Calibri"/>
                <a:sym typeface="Calibri"/>
              </a:rPr>
              <a:t>Questions</a:t>
            </a:r>
            <a:endParaRPr>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 name="Shape 115"/>
        <p:cNvGrpSpPr/>
        <p:nvPr/>
      </p:nvGrpSpPr>
      <p:grpSpPr>
        <a:xfrm>
          <a:off x="0" y="0"/>
          <a:ext cx="0" cy="0"/>
          <a:chOff x="0" y="0"/>
          <a:chExt cx="0" cy="0"/>
        </a:xfrm>
      </p:grpSpPr>
      <p:sp>
        <p:nvSpPr>
          <p:cNvPr id="116" name="Google Shape;116;p13"/>
          <p:cNvSpPr txBox="1"/>
          <p:nvPr>
            <p:ph idx="1" type="body"/>
          </p:nvPr>
        </p:nvSpPr>
        <p:spPr>
          <a:xfrm>
            <a:off x="437572" y="1498163"/>
            <a:ext cx="5452240" cy="5122953"/>
          </a:xfrm>
          <a:prstGeom prst="rect">
            <a:avLst/>
          </a:prstGeom>
          <a:noFill/>
          <a:ln>
            <a:noFill/>
          </a:ln>
        </p:spPr>
        <p:txBody>
          <a:bodyPr anchorCtr="0" anchor="t" bIns="45700" lIns="91425" spcFirstLastPara="1" rIns="91425" wrap="square" tIns="45700">
            <a:noAutofit/>
          </a:bodyPr>
          <a:lstStyle/>
          <a:p>
            <a:pPr indent="-438150" lvl="0" marL="457200" rtl="0" algn="just">
              <a:spcBef>
                <a:spcPts val="0"/>
              </a:spcBef>
              <a:spcAft>
                <a:spcPts val="0"/>
              </a:spcAft>
              <a:buClr>
                <a:srgbClr val="545456"/>
              </a:buClr>
              <a:buSzPts val="2500"/>
              <a:buChar char="•"/>
            </a:pPr>
            <a:r>
              <a:rPr lang="en-US" sz="2500">
                <a:solidFill>
                  <a:srgbClr val="545456"/>
                </a:solidFill>
                <a:latin typeface="Calibri"/>
                <a:ea typeface="Calibri"/>
                <a:cs typeface="Calibri"/>
                <a:sym typeface="Calibri"/>
              </a:rPr>
              <a:t>Une approche d'intégration vise à appréhender certains problèmes ou à contribuer à un certain résultat sans pour autant créer un nouveau programme sectoriel. </a:t>
            </a:r>
            <a:endParaRPr sz="2900"/>
          </a:p>
          <a:p>
            <a:pPr indent="-438150" lvl="0" marL="457200" rtl="0" algn="just">
              <a:spcBef>
                <a:spcPts val="560"/>
              </a:spcBef>
              <a:spcAft>
                <a:spcPts val="0"/>
              </a:spcAft>
              <a:buClr>
                <a:srgbClr val="545456"/>
              </a:buClr>
              <a:buSzPts val="2500"/>
              <a:buChar char="•"/>
            </a:pPr>
            <a:r>
              <a:rPr lang="en-US" sz="2500">
                <a:solidFill>
                  <a:srgbClr val="545456"/>
                </a:solidFill>
                <a:latin typeface="Calibri"/>
                <a:ea typeface="Calibri"/>
                <a:cs typeface="Calibri"/>
                <a:sym typeface="Calibri"/>
              </a:rPr>
              <a:t>Dans les programmes actuels, elle exploite au maximum les effets positifs par rapport à la situation à gérer.</a:t>
            </a:r>
            <a:endParaRPr sz="2900"/>
          </a:p>
          <a:p>
            <a:pPr indent="-438150" lvl="0" marL="457200" rtl="0" algn="just">
              <a:spcBef>
                <a:spcPts val="560"/>
              </a:spcBef>
              <a:spcAft>
                <a:spcPts val="0"/>
              </a:spcAft>
              <a:buClr>
                <a:srgbClr val="545456"/>
              </a:buClr>
              <a:buSzPts val="2500"/>
              <a:buChar char="•"/>
            </a:pPr>
            <a:r>
              <a:rPr lang="en-US" sz="2500">
                <a:solidFill>
                  <a:srgbClr val="545456"/>
                </a:solidFill>
                <a:latin typeface="Calibri"/>
                <a:ea typeface="Calibri"/>
                <a:cs typeface="Calibri"/>
                <a:sym typeface="Calibri"/>
              </a:rPr>
              <a:t>Elle est présente aussi bien dans la phase d'évaluation que dans toutes les étapes de conception de programmes. </a:t>
            </a:r>
            <a:endParaRPr sz="2900"/>
          </a:p>
          <a:p>
            <a:pPr indent="-279400" lvl="0" marL="457200" rtl="0" algn="l">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p:txBody>
      </p:sp>
      <p:sp>
        <p:nvSpPr>
          <p:cNvPr id="117" name="Google Shape;117;p13"/>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US">
                <a:solidFill>
                  <a:srgbClr val="2A87C8"/>
                </a:solidFill>
                <a:latin typeface="Calibri"/>
                <a:ea typeface="Calibri"/>
                <a:cs typeface="Calibri"/>
                <a:sym typeface="Calibri"/>
              </a:rPr>
              <a:t>Définition de l'intégration</a:t>
            </a:r>
            <a:endParaRPr/>
          </a:p>
        </p:txBody>
      </p:sp>
      <p:pic>
        <p:nvPicPr>
          <p:cNvPr id="118" name="Google Shape;118;p13"/>
          <p:cNvPicPr preferRelativeResize="0"/>
          <p:nvPr/>
        </p:nvPicPr>
        <p:blipFill rotWithShape="1">
          <a:blip r:embed="rId3">
            <a:alphaModFix/>
          </a:blip>
          <a:srcRect b="0" l="0" r="0" t="0"/>
          <a:stretch/>
        </p:blipFill>
        <p:spPr>
          <a:xfrm>
            <a:off x="6062790" y="2023283"/>
            <a:ext cx="4525620" cy="351310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 name="Shape 123"/>
        <p:cNvGrpSpPr/>
        <p:nvPr/>
      </p:nvGrpSpPr>
      <p:grpSpPr>
        <a:xfrm>
          <a:off x="0" y="0"/>
          <a:ext cx="0" cy="0"/>
          <a:chOff x="0" y="0"/>
          <a:chExt cx="0" cy="0"/>
        </a:xfrm>
      </p:grpSpPr>
      <p:sp>
        <p:nvSpPr>
          <p:cNvPr id="124" name="Google Shape;124;p14"/>
          <p:cNvSpPr txBox="1"/>
          <p:nvPr>
            <p:ph idx="1" type="body"/>
          </p:nvPr>
        </p:nvSpPr>
        <p:spPr>
          <a:xfrm>
            <a:off x="437575" y="1723950"/>
            <a:ext cx="9629700" cy="4897200"/>
          </a:xfrm>
          <a:prstGeom prst="rect">
            <a:avLst/>
          </a:prstGeom>
          <a:noFill/>
          <a:ln>
            <a:noFill/>
          </a:ln>
        </p:spPr>
        <p:txBody>
          <a:bodyPr anchorCtr="0" anchor="t" bIns="45700" lIns="91425" spcFirstLastPara="1" rIns="91425" wrap="square" tIns="45700">
            <a:noAutofit/>
          </a:bodyPr>
          <a:lstStyle/>
          <a:p>
            <a:pPr indent="-450850" lvl="0" marL="457200" rtl="0" algn="l">
              <a:spcBef>
                <a:spcPts val="0"/>
              </a:spcBef>
              <a:spcAft>
                <a:spcPts val="0"/>
              </a:spcAft>
              <a:buClr>
                <a:srgbClr val="545456"/>
              </a:buClr>
              <a:buSzPts val="2700"/>
              <a:buChar char="•"/>
            </a:pPr>
            <a:r>
              <a:rPr lang="en-US" sz="2700">
                <a:solidFill>
                  <a:srgbClr val="545456"/>
                </a:solidFill>
                <a:latin typeface="Calibri"/>
                <a:ea typeface="Calibri"/>
                <a:cs typeface="Calibri"/>
                <a:sym typeface="Calibri"/>
              </a:rPr>
              <a:t>Proximité</a:t>
            </a:r>
            <a:endParaRPr sz="3100"/>
          </a:p>
          <a:p>
            <a:pPr indent="-450850" lvl="0" marL="457200" rtl="0" algn="l">
              <a:spcBef>
                <a:spcPts val="560"/>
              </a:spcBef>
              <a:spcAft>
                <a:spcPts val="0"/>
              </a:spcAft>
              <a:buClr>
                <a:srgbClr val="545456"/>
              </a:buClr>
              <a:buSzPts val="2700"/>
              <a:buChar char="•"/>
            </a:pPr>
            <a:r>
              <a:rPr lang="en-US" sz="2700">
                <a:solidFill>
                  <a:srgbClr val="545456"/>
                </a:solidFill>
                <a:latin typeface="Calibri"/>
                <a:ea typeface="Calibri"/>
                <a:cs typeface="Calibri"/>
                <a:sym typeface="Calibri"/>
              </a:rPr>
              <a:t>Non liée à une agence en particulier </a:t>
            </a:r>
            <a:endParaRPr sz="3100"/>
          </a:p>
          <a:p>
            <a:pPr indent="-450850" lvl="0" marL="457200" rtl="0" algn="l">
              <a:spcBef>
                <a:spcPts val="560"/>
              </a:spcBef>
              <a:spcAft>
                <a:spcPts val="0"/>
              </a:spcAft>
              <a:buClr>
                <a:srgbClr val="545456"/>
              </a:buClr>
              <a:buSzPts val="2700"/>
              <a:buChar char="•"/>
            </a:pPr>
            <a:r>
              <a:rPr lang="en-US" sz="2700">
                <a:solidFill>
                  <a:srgbClr val="545456"/>
                </a:solidFill>
                <a:latin typeface="Calibri"/>
                <a:ea typeface="Calibri"/>
                <a:cs typeface="Calibri"/>
                <a:sym typeface="Calibri"/>
              </a:rPr>
              <a:t>Potentiel de consensus plus important</a:t>
            </a:r>
            <a:endParaRPr sz="3100"/>
          </a:p>
          <a:p>
            <a:pPr indent="-450850" lvl="0" marL="457200" rtl="0" algn="l">
              <a:spcBef>
                <a:spcPts val="560"/>
              </a:spcBef>
              <a:spcAft>
                <a:spcPts val="0"/>
              </a:spcAft>
              <a:buClr>
                <a:srgbClr val="545456"/>
              </a:buClr>
              <a:buSzPts val="2700"/>
              <a:buChar char="•"/>
            </a:pPr>
            <a:r>
              <a:rPr lang="en-US" sz="2700">
                <a:solidFill>
                  <a:srgbClr val="545456"/>
                </a:solidFill>
                <a:latin typeface="Calibri"/>
                <a:ea typeface="Calibri"/>
                <a:cs typeface="Calibri"/>
                <a:sym typeface="Calibri"/>
              </a:rPr>
              <a:t>Peut être un intérêt à défendre, plutôt qu'une agence ou un mandat </a:t>
            </a:r>
            <a:endParaRPr sz="3100"/>
          </a:p>
          <a:p>
            <a:pPr indent="-450850" lvl="0" marL="457200" rtl="0" algn="l">
              <a:spcBef>
                <a:spcPts val="560"/>
              </a:spcBef>
              <a:spcAft>
                <a:spcPts val="0"/>
              </a:spcAft>
              <a:buClr>
                <a:srgbClr val="545456"/>
              </a:buClr>
              <a:buSzPts val="2700"/>
              <a:buChar char="•"/>
            </a:pPr>
            <a:r>
              <a:rPr lang="en-US" sz="2700">
                <a:solidFill>
                  <a:srgbClr val="545456"/>
                </a:solidFill>
                <a:latin typeface="Calibri"/>
                <a:ea typeface="Calibri"/>
                <a:cs typeface="Calibri"/>
                <a:sym typeface="Calibri"/>
              </a:rPr>
              <a:t>Est généralement le besoin le plus important ou urgent dans les camps</a:t>
            </a:r>
            <a:endParaRPr sz="3100"/>
          </a:p>
          <a:p>
            <a:pPr indent="-450850" lvl="0" marL="457200" rtl="0" algn="l">
              <a:spcBef>
                <a:spcPts val="560"/>
              </a:spcBef>
              <a:spcAft>
                <a:spcPts val="0"/>
              </a:spcAft>
              <a:buClr>
                <a:srgbClr val="545456"/>
              </a:buClr>
              <a:buSzPts val="2700"/>
              <a:buChar char="•"/>
            </a:pPr>
            <a:r>
              <a:rPr lang="en-US" sz="2700">
                <a:solidFill>
                  <a:srgbClr val="545456"/>
                </a:solidFill>
                <a:latin typeface="Calibri"/>
                <a:ea typeface="Calibri"/>
                <a:cs typeface="Calibri"/>
                <a:sym typeface="Calibri"/>
              </a:rPr>
              <a:t>La responsabilité est partagée</a:t>
            </a:r>
            <a:endParaRPr sz="3100"/>
          </a:p>
          <a:p>
            <a:pPr indent="-450850" lvl="0" marL="457200" rtl="0" algn="l">
              <a:spcBef>
                <a:spcPts val="560"/>
              </a:spcBef>
              <a:spcAft>
                <a:spcPts val="0"/>
              </a:spcAft>
              <a:buClr>
                <a:srgbClr val="545456"/>
              </a:buClr>
              <a:buSzPts val="2700"/>
              <a:buChar char="•"/>
            </a:pPr>
            <a:r>
              <a:rPr lang="en-US" sz="2700">
                <a:solidFill>
                  <a:srgbClr val="545456"/>
                </a:solidFill>
                <a:latin typeface="Calibri"/>
                <a:ea typeface="Calibri"/>
                <a:cs typeface="Calibri"/>
                <a:sym typeface="Calibri"/>
              </a:rPr>
              <a:t>Elle risque moins d'être abandonnée</a:t>
            </a:r>
            <a:endParaRPr sz="3100"/>
          </a:p>
          <a:p>
            <a:pPr indent="-450850" lvl="0" marL="457200" rtl="0" algn="l">
              <a:spcBef>
                <a:spcPts val="560"/>
              </a:spcBef>
              <a:spcAft>
                <a:spcPts val="0"/>
              </a:spcAft>
              <a:buClr>
                <a:srgbClr val="545456"/>
              </a:buClr>
              <a:buSzPts val="2700"/>
              <a:buChar char="•"/>
            </a:pPr>
            <a:r>
              <a:rPr lang="en-US" sz="2700">
                <a:solidFill>
                  <a:srgbClr val="545456"/>
                </a:solidFill>
                <a:latin typeface="Calibri"/>
                <a:ea typeface="Calibri"/>
                <a:cs typeface="Calibri"/>
                <a:sym typeface="Calibri"/>
              </a:rPr>
              <a:t>Elle est peu coûteuse</a:t>
            </a:r>
            <a:endParaRPr sz="3100"/>
          </a:p>
        </p:txBody>
      </p:sp>
      <p:sp>
        <p:nvSpPr>
          <p:cNvPr id="125" name="Google Shape;125;p14"/>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US">
                <a:solidFill>
                  <a:srgbClr val="2A87C8"/>
                </a:solidFill>
                <a:latin typeface="Calibri"/>
                <a:ea typeface="Calibri"/>
                <a:cs typeface="Calibri"/>
                <a:sym typeface="Calibri"/>
              </a:rPr>
              <a:t>Avantages de l’intégration dans la coordination et la gestion de camps (CCCM)</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0" name="Shape 130"/>
        <p:cNvGrpSpPr/>
        <p:nvPr/>
      </p:nvGrpSpPr>
      <p:grpSpPr>
        <a:xfrm>
          <a:off x="0" y="0"/>
          <a:ext cx="0" cy="0"/>
          <a:chOff x="0" y="0"/>
          <a:chExt cx="0" cy="0"/>
        </a:xfrm>
      </p:grpSpPr>
      <p:sp>
        <p:nvSpPr>
          <p:cNvPr id="131" name="Google Shape;131;p15"/>
          <p:cNvSpPr txBox="1"/>
          <p:nvPr>
            <p:ph idx="1" type="body"/>
          </p:nvPr>
        </p:nvSpPr>
        <p:spPr>
          <a:xfrm>
            <a:off x="520699" y="1422400"/>
            <a:ext cx="9650413" cy="3758877"/>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rgbClr val="545456"/>
              </a:buClr>
              <a:buSzPts val="2800"/>
              <a:buNone/>
            </a:pPr>
            <a:r>
              <a:rPr lang="en-US" sz="2800">
                <a:solidFill>
                  <a:srgbClr val="545456"/>
                </a:solidFill>
                <a:latin typeface="Calibri"/>
                <a:ea typeface="Calibri"/>
                <a:cs typeface="Calibri"/>
                <a:sym typeface="Calibri"/>
              </a:rPr>
              <a:t>L'intégration se situe aussi bien dans la phase d'évaluation de la conception du programme, mais </a:t>
            </a:r>
            <a:r>
              <a:rPr b="1" lang="en-US" sz="2800">
                <a:solidFill>
                  <a:srgbClr val="545456"/>
                </a:solidFill>
                <a:latin typeface="Calibri"/>
                <a:ea typeface="Calibri"/>
                <a:cs typeface="Calibri"/>
                <a:sym typeface="Calibri"/>
              </a:rPr>
              <a:t>aussi pendant toutes les étapes du cycle de vie du camp</a:t>
            </a:r>
            <a:r>
              <a:rPr lang="en-US" sz="2800">
                <a:solidFill>
                  <a:srgbClr val="545456"/>
                </a:solidFill>
                <a:latin typeface="Calibri"/>
                <a:ea typeface="Calibri"/>
                <a:cs typeface="Calibri"/>
                <a:sym typeface="Calibri"/>
              </a:rPr>
              <a:t>. </a:t>
            </a:r>
            <a:endParaRPr/>
          </a:p>
          <a:p>
            <a:pPr indent="0" lvl="0" marL="0" rtl="0" algn="just">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p:txBody>
      </p:sp>
      <p:pic>
        <p:nvPicPr>
          <p:cNvPr id="132" name="Google Shape;132;p15"/>
          <p:cNvPicPr preferRelativeResize="0"/>
          <p:nvPr/>
        </p:nvPicPr>
        <p:blipFill rotWithShape="1">
          <a:blip r:embed="rId3">
            <a:alphaModFix/>
          </a:blip>
          <a:srcRect b="0" l="0" r="0" t="0"/>
          <a:stretch/>
        </p:blipFill>
        <p:spPr>
          <a:xfrm>
            <a:off x="0" y="0"/>
            <a:ext cx="10691813" cy="7559675"/>
          </a:xfrm>
          <a:prstGeom prst="rect">
            <a:avLst/>
          </a:prstGeom>
          <a:noFill/>
          <a:ln>
            <a:noFill/>
          </a:ln>
        </p:spPr>
      </p:pic>
      <p:sp>
        <p:nvSpPr>
          <p:cNvPr id="133" name="Google Shape;133;p15"/>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US">
                <a:solidFill>
                  <a:srgbClr val="2A87C8"/>
                </a:solidFill>
                <a:latin typeface="Calibri"/>
                <a:ea typeface="Calibri"/>
                <a:cs typeface="Calibri"/>
                <a:sym typeface="Calibri"/>
              </a:rPr>
              <a:t>    Message clé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pic>
        <p:nvPicPr>
          <p:cNvPr id="139" name="Google Shape;139;p16"/>
          <p:cNvPicPr preferRelativeResize="0"/>
          <p:nvPr/>
        </p:nvPicPr>
        <p:blipFill rotWithShape="1">
          <a:blip r:embed="rId3">
            <a:alphaModFix/>
          </a:blip>
          <a:srcRect b="0" l="2856" r="2855" t="0"/>
          <a:stretch/>
        </p:blipFill>
        <p:spPr>
          <a:xfrm>
            <a:off x="0" y="0"/>
            <a:ext cx="10691813" cy="7559675"/>
          </a:xfrm>
          <a:prstGeom prst="rect">
            <a:avLst/>
          </a:prstGeom>
          <a:noFill/>
          <a:ln>
            <a:noFill/>
          </a:ln>
        </p:spPr>
      </p:pic>
      <p:sp>
        <p:nvSpPr>
          <p:cNvPr id="140" name="Google Shape;140;p16"/>
          <p:cNvSpPr txBox="1"/>
          <p:nvPr>
            <p:ph idx="1" type="body"/>
          </p:nvPr>
        </p:nvSpPr>
        <p:spPr>
          <a:xfrm>
            <a:off x="520699" y="1422400"/>
            <a:ext cx="9650413" cy="3758877"/>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lang="en-US" sz="2800">
                <a:latin typeface="Calibri"/>
                <a:ea typeface="Calibri"/>
                <a:cs typeface="Calibri"/>
                <a:sym typeface="Calibri"/>
              </a:rPr>
              <a:t>L'intégration se situe aussi bien dans la phase d'évaluation de la conception du programme, mais </a:t>
            </a:r>
            <a:r>
              <a:rPr b="1" lang="en-US" sz="2800">
                <a:latin typeface="Calibri"/>
                <a:ea typeface="Calibri"/>
                <a:cs typeface="Calibri"/>
                <a:sym typeface="Calibri"/>
              </a:rPr>
              <a:t>aussi pendant toutes les étapes du cycle de vie du camp</a:t>
            </a:r>
            <a:r>
              <a:rPr lang="en-US" sz="2800">
                <a:latin typeface="Calibri"/>
                <a:ea typeface="Calibri"/>
                <a:cs typeface="Calibri"/>
                <a:sym typeface="Calibri"/>
              </a:rPr>
              <a:t>. </a:t>
            </a:r>
            <a:endParaRPr/>
          </a:p>
          <a:p>
            <a:pPr indent="0" lvl="0" marL="0" rtl="0" algn="just">
              <a:spcBef>
                <a:spcPts val="560"/>
              </a:spcBef>
              <a:spcAft>
                <a:spcPts val="0"/>
              </a:spcAft>
              <a:buClr>
                <a:schemeClr val="dk1"/>
              </a:buClr>
              <a:buSzPts val="2800"/>
              <a:buNone/>
            </a:pPr>
            <a:r>
              <a:t/>
            </a:r>
            <a:endParaRPr sz="2800">
              <a:latin typeface="Calibri"/>
              <a:ea typeface="Calibri"/>
              <a:cs typeface="Calibri"/>
              <a:sym typeface="Calibri"/>
            </a:endParaRPr>
          </a:p>
        </p:txBody>
      </p:sp>
      <p:sp>
        <p:nvSpPr>
          <p:cNvPr id="141" name="Google Shape;141;p16"/>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US">
                <a:solidFill>
                  <a:srgbClr val="2A87C8"/>
                </a:solidFill>
                <a:latin typeface="Calibri"/>
                <a:ea typeface="Calibri"/>
                <a:cs typeface="Calibri"/>
                <a:sym typeface="Calibri"/>
              </a:rPr>
              <a:t>    Message clé                      </a:t>
            </a:r>
            <a:endParaRPr/>
          </a:p>
        </p:txBody>
      </p: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Google Shape;147;p17"/>
          <p:cNvSpPr txBox="1"/>
          <p:nvPr/>
        </p:nvSpPr>
        <p:spPr>
          <a:xfrm>
            <a:off x="1817514" y="2617694"/>
            <a:ext cx="7128793" cy="919399"/>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US" sz="4400">
                <a:solidFill>
                  <a:srgbClr val="545456"/>
                </a:solidFill>
                <a:latin typeface="Calibri"/>
                <a:ea typeface="Calibri"/>
                <a:cs typeface="Calibri"/>
                <a:sym typeface="Calibri"/>
              </a:rPr>
              <a:t>Pourquoi une intégration ?</a:t>
            </a:r>
            <a:endParaRPr/>
          </a:p>
        </p:txBody>
      </p:sp>
      <p:grpSp>
        <p:nvGrpSpPr>
          <p:cNvPr id="148" name="Google Shape;148;p17"/>
          <p:cNvGrpSpPr/>
          <p:nvPr/>
        </p:nvGrpSpPr>
        <p:grpSpPr>
          <a:xfrm>
            <a:off x="2753618" y="3649147"/>
            <a:ext cx="5184576" cy="220079"/>
            <a:chOff x="2753618" y="3895361"/>
            <a:chExt cx="5184576" cy="220079"/>
          </a:xfrm>
        </p:grpSpPr>
        <p:pic>
          <p:nvPicPr>
            <p:cNvPr descr="Displaying CCCM letterhead A4.png" id="149" name="Google Shape;149;p17"/>
            <p:cNvPicPr preferRelativeResize="0"/>
            <p:nvPr/>
          </p:nvPicPr>
          <p:blipFill rotWithShape="1">
            <a:blip r:embed="rId3">
              <a:alphaModFix/>
            </a:blip>
            <a:srcRect b="0" l="74625" r="4645" t="0"/>
            <a:stretch/>
          </p:blipFill>
          <p:spPr>
            <a:xfrm>
              <a:off x="5159835" y="3895361"/>
              <a:ext cx="423749" cy="220079"/>
            </a:xfrm>
            <a:prstGeom prst="rect">
              <a:avLst/>
            </a:prstGeom>
            <a:noFill/>
            <a:ln>
              <a:noFill/>
            </a:ln>
          </p:spPr>
        </p:pic>
        <p:pic>
          <p:nvPicPr>
            <p:cNvPr descr="Displaying CCCM letterhead A4.png" id="150" name="Google Shape;150;p17"/>
            <p:cNvPicPr preferRelativeResize="0"/>
            <p:nvPr/>
          </p:nvPicPr>
          <p:blipFill rotWithShape="1">
            <a:blip r:embed="rId4">
              <a:alphaModFix/>
            </a:blip>
            <a:srcRect b="0" l="0" r="22817" t="0"/>
            <a:stretch/>
          </p:blipFill>
          <p:spPr>
            <a:xfrm flipH="1">
              <a:off x="5583584" y="3895361"/>
              <a:ext cx="2354610" cy="220079"/>
            </a:xfrm>
            <a:prstGeom prst="rect">
              <a:avLst/>
            </a:prstGeom>
            <a:noFill/>
            <a:ln>
              <a:noFill/>
            </a:ln>
          </p:spPr>
        </p:pic>
        <p:pic>
          <p:nvPicPr>
            <p:cNvPr descr="Displaying CCCM letterhead A4.png" id="151" name="Google Shape;151;p17"/>
            <p:cNvPicPr preferRelativeResize="0"/>
            <p:nvPr/>
          </p:nvPicPr>
          <p:blipFill rotWithShape="1">
            <a:blip r:embed="rId5">
              <a:alphaModFix/>
            </a:blip>
            <a:srcRect b="0" l="0" r="22817" t="0"/>
            <a:stretch/>
          </p:blipFill>
          <p:spPr>
            <a:xfrm flipH="1">
              <a:off x="2753618" y="3895361"/>
              <a:ext cx="2415366" cy="220079"/>
            </a:xfrm>
            <a:prstGeom prst="rect">
              <a:avLst/>
            </a:prstGeom>
            <a:noFill/>
            <a:ln>
              <a:noFill/>
            </a:ln>
          </p:spPr>
        </p:pic>
      </p:grpSp>
      <p:sp>
        <p:nvSpPr>
          <p:cNvPr id="152" name="Google Shape;152;p17"/>
          <p:cNvSpPr txBox="1"/>
          <p:nvPr/>
        </p:nvSpPr>
        <p:spPr>
          <a:xfrm>
            <a:off x="1483277" y="3994194"/>
            <a:ext cx="7776864"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chemeClr val="dk1"/>
              </a:buClr>
              <a:buSzPts val="2800"/>
              <a:buFont typeface="Trebuchet MS"/>
              <a:buNone/>
            </a:pPr>
            <a:r>
              <a:t/>
            </a:r>
            <a:endParaRPr i="1" sz="2800">
              <a:solidFill>
                <a:srgbClr val="545456"/>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Google Shape;158;p18"/>
          <p:cNvSpPr txBox="1"/>
          <p:nvPr>
            <p:ph type="title"/>
          </p:nvPr>
        </p:nvSpPr>
        <p:spPr>
          <a:xfrm>
            <a:off x="407732" y="358772"/>
            <a:ext cx="9876347" cy="148948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2A87C8"/>
              </a:buClr>
              <a:buSzPts val="4000"/>
              <a:buFont typeface="Calibri"/>
              <a:buNone/>
            </a:pPr>
            <a:r>
              <a:rPr b="1" lang="en-US">
                <a:solidFill>
                  <a:srgbClr val="2A87C8"/>
                </a:solidFill>
                <a:latin typeface="Calibri"/>
                <a:ea typeface="Calibri"/>
                <a:cs typeface="Calibri"/>
                <a:sym typeface="Calibri"/>
              </a:rPr>
              <a:t>Travail de groupe	</a:t>
            </a:r>
            <a:r>
              <a:rPr lang="en-US">
                <a:solidFill>
                  <a:srgbClr val="2A87C8"/>
                </a:solidFill>
                <a:latin typeface="Calibri"/>
                <a:ea typeface="Calibri"/>
                <a:cs typeface="Calibri"/>
                <a:sym typeface="Calibri"/>
              </a:rPr>
              <a:t> </a:t>
            </a:r>
            <a:r>
              <a:rPr lang="en-US" sz="4000">
                <a:solidFill>
                  <a:schemeClr val="accent1"/>
                </a:solidFill>
                <a:latin typeface="Trebuchet MS"/>
                <a:ea typeface="Trebuchet MS"/>
                <a:cs typeface="Trebuchet MS"/>
                <a:sym typeface="Trebuchet MS"/>
              </a:rPr>
              <a:t> </a:t>
            </a:r>
            <a:endParaRPr sz="2800">
              <a:solidFill>
                <a:srgbClr val="2A87C8"/>
              </a:solidFill>
              <a:latin typeface="Calibri"/>
              <a:ea typeface="Calibri"/>
              <a:cs typeface="Calibri"/>
              <a:sym typeface="Calibri"/>
            </a:endParaRPr>
          </a:p>
        </p:txBody>
      </p:sp>
      <p:sp>
        <p:nvSpPr>
          <p:cNvPr id="159" name="Google Shape;159;p18"/>
          <p:cNvSpPr txBox="1"/>
          <p:nvPr/>
        </p:nvSpPr>
        <p:spPr>
          <a:xfrm>
            <a:off x="535061" y="1972947"/>
            <a:ext cx="9623277" cy="4982489"/>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Clr>
                <a:srgbClr val="545456"/>
              </a:buClr>
              <a:buSzPts val="2800"/>
              <a:buFont typeface="Arial"/>
              <a:buNone/>
            </a:pPr>
            <a:r>
              <a:rPr b="1" lang="en-US" sz="2800">
                <a:solidFill>
                  <a:srgbClr val="545456"/>
                </a:solidFill>
                <a:latin typeface="Calibri"/>
                <a:ea typeface="Calibri"/>
                <a:cs typeface="Calibri"/>
                <a:sym typeface="Calibri"/>
              </a:rPr>
              <a:t>Au sein de votre groupe, discutez et répondez aux questions suivantes sur l'intégration des questions en matière de violences sexuelles : </a:t>
            </a:r>
            <a:endParaRPr/>
          </a:p>
          <a:p>
            <a:pPr indent="0" lvl="0" marL="0" marR="0" rtl="0" algn="just">
              <a:spcBef>
                <a:spcPts val="560"/>
              </a:spcBef>
              <a:spcAft>
                <a:spcPts val="0"/>
              </a:spcAft>
              <a:buClr>
                <a:schemeClr val="dk1"/>
              </a:buClr>
              <a:buSzPts val="2800"/>
              <a:buFont typeface="Arial"/>
              <a:buNone/>
            </a:pPr>
            <a:r>
              <a:t/>
            </a:r>
            <a:endParaRPr b="1" sz="2800">
              <a:solidFill>
                <a:srgbClr val="545456"/>
              </a:solidFill>
              <a:latin typeface="Calibri"/>
              <a:ea typeface="Calibri"/>
              <a:cs typeface="Calibri"/>
              <a:sym typeface="Calibri"/>
            </a:endParaRPr>
          </a:p>
          <a:p>
            <a:pPr indent="-285750" lvl="1" marL="742950" marR="0" rtl="0" algn="l">
              <a:spcBef>
                <a:spcPts val="560"/>
              </a:spcBef>
              <a:spcAft>
                <a:spcPts val="0"/>
              </a:spcAft>
              <a:buClr>
                <a:srgbClr val="545456"/>
              </a:buClr>
              <a:buSzPts val="2800"/>
              <a:buFont typeface="Arial"/>
              <a:buChar char="•"/>
            </a:pPr>
            <a:r>
              <a:rPr b="0" i="0" lang="en-US" sz="2800" u="none" cap="none" strike="noStrike">
                <a:solidFill>
                  <a:srgbClr val="545456"/>
                </a:solidFill>
                <a:latin typeface="Calibri"/>
                <a:ea typeface="Calibri"/>
                <a:cs typeface="Calibri"/>
                <a:sym typeface="Calibri"/>
              </a:rPr>
              <a:t>Qu'implique l'intégration des questions relatives aux violences sexuelles ?</a:t>
            </a:r>
            <a:endParaRPr/>
          </a:p>
          <a:p>
            <a:pPr indent="-285750" lvl="1" marL="742950" marR="0" rtl="0" algn="l">
              <a:spcBef>
                <a:spcPts val="560"/>
              </a:spcBef>
              <a:spcAft>
                <a:spcPts val="0"/>
              </a:spcAft>
              <a:buClr>
                <a:srgbClr val="545456"/>
              </a:buClr>
              <a:buSzPts val="2800"/>
              <a:buFont typeface="Arial"/>
              <a:buChar char="•"/>
            </a:pPr>
            <a:r>
              <a:rPr b="0" i="0" lang="en-US" sz="2800" u="none" cap="none" strike="noStrike">
                <a:solidFill>
                  <a:srgbClr val="545456"/>
                </a:solidFill>
                <a:latin typeface="Calibri"/>
                <a:ea typeface="Calibri"/>
                <a:cs typeface="Calibri"/>
                <a:sym typeface="Calibri"/>
              </a:rPr>
              <a:t>Qui est responsable ? </a:t>
            </a:r>
            <a:endParaRPr/>
          </a:p>
          <a:p>
            <a:pPr indent="-285750" lvl="1" marL="742950" marR="0" rtl="0" algn="l">
              <a:spcBef>
                <a:spcPts val="560"/>
              </a:spcBef>
              <a:spcAft>
                <a:spcPts val="0"/>
              </a:spcAft>
              <a:buClr>
                <a:srgbClr val="545456"/>
              </a:buClr>
              <a:buSzPts val="2800"/>
              <a:buFont typeface="Arial"/>
              <a:buChar char="•"/>
            </a:pPr>
            <a:r>
              <a:rPr b="0" i="0" lang="en-US" sz="2800" u="none" cap="none" strike="noStrike">
                <a:solidFill>
                  <a:srgbClr val="545456"/>
                </a:solidFill>
                <a:latin typeface="Calibri"/>
                <a:ea typeface="Calibri"/>
                <a:cs typeface="Calibri"/>
                <a:sym typeface="Calibri"/>
              </a:rPr>
              <a:t>Pourquoi est-ce important ?  </a:t>
            </a:r>
            <a:endParaRPr/>
          </a:p>
          <a:p>
            <a:pPr indent="-285750" lvl="1" marL="742950" marR="0" rtl="0" algn="l">
              <a:spcBef>
                <a:spcPts val="560"/>
              </a:spcBef>
              <a:spcAft>
                <a:spcPts val="0"/>
              </a:spcAft>
              <a:buClr>
                <a:srgbClr val="545456"/>
              </a:buClr>
              <a:buSzPts val="2800"/>
              <a:buFont typeface="Arial"/>
              <a:buChar char="•"/>
            </a:pPr>
            <a:r>
              <a:rPr b="0" i="0" lang="en-US" sz="2800" u="none" cap="none" strike="noStrike">
                <a:solidFill>
                  <a:srgbClr val="545456"/>
                </a:solidFill>
                <a:latin typeface="Calibri"/>
                <a:ea typeface="Calibri"/>
                <a:cs typeface="Calibri"/>
                <a:sym typeface="Calibri"/>
              </a:rPr>
              <a:t>Quelles sont les mesures minimales sur lesquelles je peux m'engager dans cette action ? </a:t>
            </a:r>
            <a:endParaRPr/>
          </a:p>
          <a:p>
            <a:pPr indent="-107950" lvl="1" marL="742950" marR="0" rtl="0" algn="l">
              <a:spcBef>
                <a:spcPts val="560"/>
              </a:spcBef>
              <a:spcAft>
                <a:spcPts val="0"/>
              </a:spcAft>
              <a:buClr>
                <a:schemeClr val="dk1"/>
              </a:buClr>
              <a:buSzPts val="2800"/>
              <a:buFont typeface="Arial"/>
              <a:buNone/>
            </a:pPr>
            <a:r>
              <a:t/>
            </a:r>
            <a:endParaRPr b="0" i="0" sz="2800" u="none" cap="none" strike="noStrike">
              <a:solidFill>
                <a:srgbClr val="545456"/>
              </a:solidFill>
              <a:latin typeface="Calibri"/>
              <a:ea typeface="Calibri"/>
              <a:cs typeface="Calibri"/>
              <a:sym typeface="Calibri"/>
            </a:endParaRPr>
          </a:p>
        </p:txBody>
      </p:sp>
      <p:sp>
        <p:nvSpPr>
          <p:cNvPr id="160" name="Google Shape;160;p18"/>
          <p:cNvSpPr txBox="1"/>
          <p:nvPr/>
        </p:nvSpPr>
        <p:spPr>
          <a:xfrm>
            <a:off x="8307421" y="446067"/>
            <a:ext cx="836579" cy="81439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053">
              <a:solidFill>
                <a:schemeClr val="accent5"/>
              </a:solidFill>
              <a:latin typeface="Trebuchet MS"/>
              <a:ea typeface="Trebuchet MS"/>
              <a:cs typeface="Trebuchet MS"/>
              <a:sym typeface="Trebuchet MS"/>
            </a:endParaRPr>
          </a:p>
        </p:txBody>
      </p:sp>
      <p:pic>
        <p:nvPicPr>
          <p:cNvPr descr="group work logo.png" id="161" name="Google Shape;161;p18"/>
          <p:cNvPicPr preferRelativeResize="0"/>
          <p:nvPr/>
        </p:nvPicPr>
        <p:blipFill rotWithShape="1">
          <a:blip r:embed="rId3">
            <a:alphaModFix/>
          </a:blip>
          <a:srcRect b="0" l="0" r="0" t="0"/>
          <a:stretch/>
        </p:blipFill>
        <p:spPr>
          <a:xfrm>
            <a:off x="8735438" y="334727"/>
            <a:ext cx="1507112" cy="13638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 name="Shape 166"/>
        <p:cNvGrpSpPr/>
        <p:nvPr/>
      </p:nvGrpSpPr>
      <p:grpSpPr>
        <a:xfrm>
          <a:off x="0" y="0"/>
          <a:ext cx="0" cy="0"/>
          <a:chOff x="0" y="0"/>
          <a:chExt cx="0" cy="0"/>
        </a:xfrm>
      </p:grpSpPr>
      <p:sp>
        <p:nvSpPr>
          <p:cNvPr id="167" name="Google Shape;167;p19"/>
          <p:cNvSpPr txBox="1"/>
          <p:nvPr>
            <p:ph idx="1" type="body"/>
          </p:nvPr>
        </p:nvSpPr>
        <p:spPr>
          <a:xfrm>
            <a:off x="694175" y="1785774"/>
            <a:ext cx="9373200" cy="4835400"/>
          </a:xfrm>
          <a:prstGeom prst="rect">
            <a:avLst/>
          </a:prstGeom>
          <a:noFill/>
          <a:ln>
            <a:noFill/>
          </a:ln>
        </p:spPr>
        <p:txBody>
          <a:bodyPr anchorCtr="0" anchor="t" bIns="45700" lIns="91425" spcFirstLastPara="1" rIns="91425" wrap="square" tIns="45700">
            <a:noAutofit/>
          </a:bodyPr>
          <a:lstStyle/>
          <a:p>
            <a:pPr indent="-419100" lvl="0" marL="457200" rtl="0" algn="l">
              <a:spcBef>
                <a:spcPts val="0"/>
              </a:spcBef>
              <a:spcAft>
                <a:spcPts val="0"/>
              </a:spcAft>
              <a:buClr>
                <a:srgbClr val="545456"/>
              </a:buClr>
              <a:buSzPts val="2200"/>
              <a:buChar char="•"/>
            </a:pPr>
            <a:r>
              <a:rPr lang="en-US" sz="2200">
                <a:solidFill>
                  <a:srgbClr val="545456"/>
                </a:solidFill>
                <a:latin typeface="Calibri"/>
                <a:ea typeface="Calibri"/>
                <a:cs typeface="Calibri"/>
                <a:sym typeface="Calibri"/>
              </a:rPr>
              <a:t>L'intégration des questions de violences sexuelles a été adoptée par la coopération et la gestion de camps (CCCM) comme étant une </a:t>
            </a:r>
            <a:r>
              <a:rPr b="1" lang="en-US" sz="2200">
                <a:solidFill>
                  <a:srgbClr val="2A87C8"/>
                </a:solidFill>
                <a:latin typeface="Calibri"/>
                <a:ea typeface="Calibri"/>
                <a:cs typeface="Calibri"/>
                <a:sym typeface="Calibri"/>
              </a:rPr>
              <a:t>partie intégrante de ses valeurs et de ses principes fondamentaux</a:t>
            </a:r>
            <a:r>
              <a:rPr b="1" lang="en-US" sz="2200">
                <a:solidFill>
                  <a:srgbClr val="545456"/>
                </a:solidFill>
                <a:latin typeface="Calibri"/>
                <a:ea typeface="Calibri"/>
                <a:cs typeface="Calibri"/>
                <a:sym typeface="Calibri"/>
              </a:rPr>
              <a:t> </a:t>
            </a:r>
            <a:r>
              <a:rPr lang="en-US" sz="2200">
                <a:solidFill>
                  <a:srgbClr val="545456"/>
                </a:solidFill>
                <a:latin typeface="Calibri"/>
                <a:ea typeface="Calibri"/>
                <a:cs typeface="Calibri"/>
                <a:sym typeface="Calibri"/>
              </a:rPr>
              <a:t>et fait partie de ses applications qui </a:t>
            </a:r>
            <a:r>
              <a:rPr b="1" lang="en-US" sz="2200">
                <a:solidFill>
                  <a:srgbClr val="2A87C8"/>
                </a:solidFill>
                <a:latin typeface="Calibri"/>
                <a:ea typeface="Calibri"/>
                <a:cs typeface="Calibri"/>
                <a:sym typeface="Calibri"/>
              </a:rPr>
              <a:t>diminuent les risques et les vulnérabilités</a:t>
            </a:r>
            <a:r>
              <a:rPr lang="en-US" sz="2200">
                <a:solidFill>
                  <a:srgbClr val="545456"/>
                </a:solidFill>
                <a:latin typeface="Calibri"/>
                <a:ea typeface="Calibri"/>
                <a:cs typeface="Calibri"/>
                <a:sym typeface="Calibri"/>
              </a:rPr>
              <a:t>. </a:t>
            </a:r>
            <a:r>
              <a:rPr lang="en-US" sz="2200"/>
              <a:t> </a:t>
            </a:r>
            <a:endParaRPr sz="2200"/>
          </a:p>
          <a:p>
            <a:pPr indent="-419100" lvl="0" marL="457200" rtl="0" algn="l">
              <a:spcBef>
                <a:spcPts val="640"/>
              </a:spcBef>
              <a:spcAft>
                <a:spcPts val="0"/>
              </a:spcAft>
              <a:buClr>
                <a:srgbClr val="545456"/>
              </a:buClr>
              <a:buSzPts val="2200"/>
              <a:buChar char="•"/>
            </a:pPr>
            <a:r>
              <a:rPr lang="en-US" sz="2200">
                <a:solidFill>
                  <a:srgbClr val="545456"/>
                </a:solidFill>
                <a:latin typeface="Calibri"/>
                <a:ea typeface="Calibri"/>
                <a:cs typeface="Calibri"/>
                <a:sym typeface="Calibri"/>
              </a:rPr>
              <a:t>Elle regroupe </a:t>
            </a:r>
            <a:r>
              <a:rPr b="1" lang="en-US" sz="2200">
                <a:solidFill>
                  <a:srgbClr val="2A87C8"/>
                </a:solidFill>
                <a:latin typeface="Calibri"/>
                <a:ea typeface="Calibri"/>
                <a:cs typeface="Calibri"/>
                <a:sym typeface="Calibri"/>
              </a:rPr>
              <a:t>tous les acteurs </a:t>
            </a:r>
            <a:r>
              <a:rPr lang="en-US" sz="2200">
                <a:solidFill>
                  <a:srgbClr val="545456"/>
                </a:solidFill>
                <a:latin typeface="Calibri"/>
                <a:ea typeface="Calibri"/>
                <a:cs typeface="Calibri"/>
                <a:sym typeface="Calibri"/>
              </a:rPr>
              <a:t>qui travaillent dans l'équipe de gestion du camp et peut être intégrée dans </a:t>
            </a:r>
            <a:r>
              <a:rPr b="1" lang="en-US" sz="2200">
                <a:solidFill>
                  <a:srgbClr val="2A87C8"/>
                </a:solidFill>
                <a:latin typeface="Calibri"/>
                <a:ea typeface="Calibri"/>
                <a:cs typeface="Calibri"/>
                <a:sym typeface="Calibri"/>
              </a:rPr>
              <a:t>chaque phase du cycle de vie du camp </a:t>
            </a:r>
            <a:r>
              <a:rPr lang="en-US" sz="2200">
                <a:solidFill>
                  <a:srgbClr val="545456"/>
                </a:solidFill>
                <a:latin typeface="Calibri"/>
                <a:ea typeface="Calibri"/>
                <a:cs typeface="Calibri"/>
                <a:sym typeface="Calibri"/>
              </a:rPr>
              <a:t>(y compris dans l'installation et la conception des sites, le soin, l'entretien et la fermeture des sites.) </a:t>
            </a:r>
            <a:r>
              <a:rPr lang="en-US" sz="2200"/>
              <a:t> </a:t>
            </a:r>
            <a:endParaRPr sz="2200"/>
          </a:p>
          <a:p>
            <a:pPr indent="-457200" lvl="0" marL="457200" rtl="0" algn="l">
              <a:spcBef>
                <a:spcPts val="640"/>
              </a:spcBef>
              <a:spcAft>
                <a:spcPts val="0"/>
              </a:spcAft>
              <a:buClr>
                <a:srgbClr val="545456"/>
              </a:buClr>
              <a:buSzPts val="2800"/>
              <a:buChar char="•"/>
            </a:pPr>
            <a:r>
              <a:rPr lang="en-US" sz="2200">
                <a:solidFill>
                  <a:srgbClr val="545456"/>
                </a:solidFill>
                <a:latin typeface="Calibri"/>
                <a:ea typeface="Calibri"/>
                <a:cs typeface="Calibri"/>
                <a:sym typeface="Calibri"/>
              </a:rPr>
              <a:t>Elle garantit au moins que </a:t>
            </a:r>
            <a:r>
              <a:rPr b="1" lang="en-US" sz="2200">
                <a:solidFill>
                  <a:srgbClr val="2A87C8"/>
                </a:solidFill>
                <a:latin typeface="Calibri"/>
                <a:ea typeface="Calibri"/>
                <a:cs typeface="Calibri"/>
                <a:sym typeface="Calibri"/>
              </a:rPr>
              <a:t>des mécanismes adaptés d'orientation soient mis en place </a:t>
            </a:r>
            <a:r>
              <a:rPr lang="en-US" sz="2200">
                <a:solidFill>
                  <a:srgbClr val="545456"/>
                </a:solidFill>
                <a:latin typeface="Calibri"/>
                <a:ea typeface="Calibri"/>
                <a:cs typeface="Calibri"/>
                <a:sym typeface="Calibri"/>
              </a:rPr>
              <a:t>et que les agences prennent en compte </a:t>
            </a:r>
            <a:r>
              <a:rPr b="1" lang="en-US" sz="2200">
                <a:solidFill>
                  <a:srgbClr val="2A87C8"/>
                </a:solidFill>
                <a:latin typeface="Calibri"/>
                <a:ea typeface="Calibri"/>
                <a:cs typeface="Calibri"/>
                <a:sym typeface="Calibri"/>
              </a:rPr>
              <a:t>les mesures de prévention et d'atténuation </a:t>
            </a:r>
            <a:r>
              <a:rPr lang="en-US" sz="2200">
                <a:solidFill>
                  <a:srgbClr val="545456"/>
                </a:solidFill>
                <a:latin typeface="Calibri"/>
                <a:ea typeface="Calibri"/>
                <a:cs typeface="Calibri"/>
                <a:sym typeface="Calibri"/>
              </a:rPr>
              <a:t>pour éviter que les services aggravent les problèmes de violences sexuelles au sein des programmes d'aide.</a:t>
            </a:r>
            <a:r>
              <a:rPr lang="en-US"/>
              <a:t> </a:t>
            </a:r>
            <a:endParaRPr/>
          </a:p>
          <a:p>
            <a:pPr indent="-279400" lvl="0" marL="457200" rtl="0" algn="l">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p:txBody>
      </p:sp>
      <p:sp>
        <p:nvSpPr>
          <p:cNvPr id="168" name="Google Shape;168;p19"/>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US">
                <a:solidFill>
                  <a:srgbClr val="2A87C8"/>
                </a:solidFill>
                <a:latin typeface="Calibri"/>
                <a:ea typeface="Calibri"/>
                <a:cs typeface="Calibri"/>
                <a:sym typeface="Calibri"/>
              </a:rPr>
              <a:t>Qu'est-ce que l'intégration des questions de violences sexuelles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1_CCCM - Titles">
  <a:themeElements>
    <a:clrScheme name="CCCM Cluster 2">
      <a:dk1>
        <a:srgbClr val="000000"/>
      </a:dk1>
      <a:lt1>
        <a:srgbClr val="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